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3" r:id="rId3"/>
    <p:sldId id="299" r:id="rId4"/>
    <p:sldId id="267" r:id="rId5"/>
    <p:sldId id="289" r:id="rId6"/>
    <p:sldId id="300" r:id="rId7"/>
    <p:sldId id="268" r:id="rId8"/>
    <p:sldId id="274" r:id="rId9"/>
    <p:sldId id="302" r:id="rId10"/>
    <p:sldId id="303" r:id="rId11"/>
    <p:sldId id="308" r:id="rId12"/>
    <p:sldId id="304" r:id="rId13"/>
    <p:sldId id="310" r:id="rId14"/>
    <p:sldId id="292" r:id="rId15"/>
    <p:sldId id="276" r:id="rId16"/>
    <p:sldId id="279" r:id="rId17"/>
    <p:sldId id="280" r:id="rId18"/>
    <p:sldId id="306" r:id="rId19"/>
    <p:sldId id="307" r:id="rId20"/>
    <p:sldId id="275" r:id="rId21"/>
    <p:sldId id="296" r:id="rId22"/>
    <p:sldId id="298" r:id="rId23"/>
    <p:sldId id="294" r:id="rId24"/>
    <p:sldId id="297" r:id="rId25"/>
    <p:sldId id="284" r:id="rId26"/>
    <p:sldId id="282" r:id="rId27"/>
    <p:sldId id="266"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DC8"/>
    <a:srgbClr val="24CCE2"/>
    <a:srgbClr val="2C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3"/>
    <p:restoredTop sz="54301"/>
  </p:normalViewPr>
  <p:slideViewPr>
    <p:cSldViewPr snapToGrid="0">
      <p:cViewPr varScale="1">
        <p:scale>
          <a:sx n="52" d="100"/>
          <a:sy n="52" d="100"/>
        </p:scale>
        <p:origin x="2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7030407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lb.hbr.org/2019/05/recruiting#your-approach-to-hiring-is-all-wro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ooc.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mooc.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ooc.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ooc.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mooc.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lb.hbr.org/2019/05/recruiting#your-approach-to-hiring-is-all-wro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lb.hbr.org/2019/05/recruiting#your-approach-to-hiring-is-all-wro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xtensio.com/edit/j7oknwg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Soft skills are a combination of:</a:t>
            </a:r>
            <a:br>
              <a:rPr lang="en-US" dirty="0"/>
            </a:br>
            <a:br>
              <a:rPr lang="en-US" dirty="0"/>
            </a:br>
            <a:r>
              <a:rPr lang="en-US" dirty="0"/>
              <a:t>people skills, </a:t>
            </a:r>
          </a:p>
          <a:p>
            <a:r>
              <a:rPr lang="en-US" dirty="0"/>
              <a:t>social skills,</a:t>
            </a:r>
          </a:p>
          <a:p>
            <a:r>
              <a:rPr lang="en-US" dirty="0"/>
              <a:t>communication skills, </a:t>
            </a:r>
          </a:p>
          <a:p>
            <a:r>
              <a:rPr lang="en-US" dirty="0"/>
              <a:t>character traits, </a:t>
            </a:r>
          </a:p>
          <a:p>
            <a:r>
              <a:rPr lang="en-US" dirty="0"/>
              <a:t>attitudes, </a:t>
            </a:r>
          </a:p>
          <a:p>
            <a:r>
              <a:rPr lang="en-US" dirty="0"/>
              <a:t>career attributes, </a:t>
            </a:r>
          </a:p>
          <a:p>
            <a:r>
              <a:rPr lang="en-US" dirty="0"/>
              <a:t>social intelligence and emotional intelligence quotients, etc. </a:t>
            </a:r>
          </a:p>
          <a:p>
            <a:endParaRPr lang="en-US" dirty="0"/>
          </a:p>
          <a:p>
            <a:br>
              <a:rPr lang="en-US" dirty="0"/>
            </a:br>
            <a:r>
              <a:rPr lang="en-US" dirty="0"/>
              <a:t>why important: enable people to navigate their environment, work well with others, perform well, and achieve their goals with complementing hard skills.</a:t>
            </a:r>
          </a:p>
        </p:txBody>
      </p:sp>
    </p:spTree>
    <p:extLst>
      <p:ext uri="{BB962C8B-B14F-4D97-AF65-F5344CB8AC3E}">
        <p14:creationId xmlns:p14="http://schemas.microsoft.com/office/powerpoint/2010/main" val="43385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Hybrid B2C Model that combines online &amp; offline experiences for our users. </a:t>
            </a:r>
          </a:p>
          <a:p>
            <a:endParaRPr lang="en-US" dirty="0"/>
          </a:p>
          <a:p>
            <a:r>
              <a:rPr lang="en-US" dirty="0"/>
              <a:t>Tailored offline/online events, boot camps and on-demand online courses</a:t>
            </a:r>
          </a:p>
          <a:p>
            <a:br>
              <a:rPr lang="en-US" dirty="0"/>
            </a:br>
            <a:r>
              <a:rPr lang="en-US" dirty="0"/>
              <a:t>B2b </a:t>
            </a:r>
          </a:p>
          <a:p>
            <a:r>
              <a:rPr lang="en-US" dirty="0"/>
              <a:t>In addition to b2c we also have b2b clients where we </a:t>
            </a:r>
          </a:p>
          <a:p>
            <a:r>
              <a:rPr lang="en-US" dirty="0"/>
              <a:t>provide workshops/cultural events/experience sharing, job fairs, </a:t>
            </a:r>
          </a:p>
          <a:p>
            <a:r>
              <a:rPr lang="en-US" dirty="0"/>
              <a:t>specialized training, Summits, Networking &amp; Matching Events. </a:t>
            </a:r>
          </a:p>
          <a:p>
            <a:r>
              <a:rPr lang="en-US" dirty="0"/>
              <a:t>So far we have $5000 in revenue from these collaborations in 2020 and have renewed contracts for 2021 . </a:t>
            </a:r>
          </a:p>
          <a:p>
            <a:br>
              <a:rPr lang="en-US" dirty="0"/>
            </a:br>
            <a:r>
              <a:rPr lang="en-US" dirty="0"/>
              <a:t>Having said that we believe that everyone should have access to </a:t>
            </a:r>
          </a:p>
          <a:p>
            <a:r>
              <a:rPr lang="en-US" dirty="0"/>
              <a:t>this information and that’s why we will offer a lot of content for free. </a:t>
            </a:r>
          </a:p>
          <a:p>
            <a:r>
              <a:rPr lang="en-US" dirty="0"/>
              <a:t>Free users will help us to refine our events and future products through ongoing testing and feedback.  (Harris) </a:t>
            </a:r>
          </a:p>
          <a:p>
            <a:endParaRPr lang="en-US" dirty="0"/>
          </a:p>
        </p:txBody>
      </p:sp>
    </p:spTree>
    <p:extLst>
      <p:ext uri="{BB962C8B-B14F-4D97-AF65-F5344CB8AC3E}">
        <p14:creationId xmlns:p14="http://schemas.microsoft.com/office/powerpoint/2010/main" val="75612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plan to leverage our current marketing resources which include offline branding in two of China’s biggest cities, numerous collaborations with leading universities, student clubs and a community of thousands of learners accumulated over the past three years through organizing hundreds of events catered to serving the needs of our users. </a:t>
            </a:r>
          </a:p>
        </p:txBody>
      </p:sp>
    </p:spTree>
    <p:extLst>
      <p:ext uri="{BB962C8B-B14F-4D97-AF65-F5344CB8AC3E}">
        <p14:creationId xmlns:p14="http://schemas.microsoft.com/office/powerpoint/2010/main" val="50309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 I’m Laura, I have 6 years of experience in marketing &amp; PR in China. I will be leading the marketing efforts of BeHive.</a:t>
            </a:r>
          </a:p>
          <a:p>
            <a:endParaRPr lang="en-US" dirty="0"/>
          </a:p>
          <a:p>
            <a:r>
              <a:rPr lang="en-US" dirty="0"/>
              <a:t>By combining our current resources with content marketing across china’s most popular social media platforms - </a:t>
            </a:r>
            <a:r>
              <a:rPr lang="en-US" dirty="0" err="1"/>
              <a:t>Wechat</a:t>
            </a:r>
            <a:r>
              <a:rPr lang="en-US" dirty="0"/>
              <a:t>, weibo, </a:t>
            </a:r>
            <a:r>
              <a:rPr lang="en-US" dirty="0" err="1"/>
              <a:t>douyin</a:t>
            </a:r>
            <a:r>
              <a:rPr lang="en-US" dirty="0"/>
              <a:t>, we will educate, connect and empower our users. </a:t>
            </a:r>
          </a:p>
          <a:p>
            <a:endParaRPr lang="en-US" dirty="0"/>
          </a:p>
          <a:p>
            <a:endParaRPr lang="en-US" dirty="0"/>
          </a:p>
          <a:p>
            <a:r>
              <a:rPr lang="en-US" dirty="0"/>
              <a:t>(LAURA)</a:t>
            </a:r>
          </a:p>
          <a:p>
            <a:br>
              <a:rPr lang="en-US" dirty="0"/>
            </a:br>
            <a:endParaRPr lang="en-US" dirty="0"/>
          </a:p>
        </p:txBody>
      </p:sp>
    </p:spTree>
    <p:extLst>
      <p:ext uri="{BB962C8B-B14F-4D97-AF65-F5344CB8AC3E}">
        <p14:creationId xmlns:p14="http://schemas.microsoft.com/office/powerpoint/2010/main" val="272500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ways for new people learn more about BeHive and join our community. One is join one of our WeChat groups – a key marketing channel in China that can be used for communicating directly with our users, sharing useful content and informing them about upcoming BeHive Experiences. Another way for them is to join one of our online or offline events, register on our website and the most usual one is word of mouth – where current BeHive members recommend us to their friends. </a:t>
            </a: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In addition, by creating new collaborations with university student groups and leveraging influencer marketing, we will reach out to new audience who can join the community for free and then choose from our premium experiences. </a:t>
            </a:r>
          </a:p>
          <a:p>
            <a:endParaRPr lang="en-US" dirty="0"/>
          </a:p>
          <a:p>
            <a:endParaRPr lang="en-US" dirty="0"/>
          </a:p>
          <a:p>
            <a:r>
              <a:rPr lang="en-US" dirty="0"/>
              <a:t>(LAURA)</a:t>
            </a:r>
          </a:p>
        </p:txBody>
      </p:sp>
    </p:spTree>
    <p:extLst>
      <p:ext uri="{BB962C8B-B14F-4D97-AF65-F5344CB8AC3E}">
        <p14:creationId xmlns:p14="http://schemas.microsoft.com/office/powerpoint/2010/main" val="2072658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3EE2B03-8718-2C4D-A0BC-86D41306B79E}"/>
              </a:ext>
            </a:extLst>
          </p:cNvPr>
          <p:cNvSpPr>
            <a:spLocks noGrp="1"/>
          </p:cNvSpPr>
          <p:nvPr>
            <p:ph type="body" idx="1"/>
          </p:nvPr>
        </p:nvSpPr>
        <p:spPr/>
        <p:txBody>
          <a:bodyPr/>
          <a:lstStyle/>
          <a:p>
            <a:r>
              <a:rPr lang="en-US" dirty="0"/>
              <a:t>Petros </a:t>
            </a:r>
          </a:p>
        </p:txBody>
      </p:sp>
    </p:spTree>
    <p:extLst>
      <p:ext uri="{BB962C8B-B14F-4D97-AF65-F5344CB8AC3E}">
        <p14:creationId xmlns:p14="http://schemas.microsoft.com/office/powerpoint/2010/main" val="374279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Porter’s 5 forces</a:t>
            </a:r>
            <a:br>
              <a:rPr lang="en-US" dirty="0"/>
            </a:br>
            <a:br>
              <a:rPr lang="en-US" dirty="0"/>
            </a:br>
            <a:r>
              <a:rPr lang="en-US" dirty="0"/>
              <a:t>compete with the international study </a:t>
            </a:r>
            <a:r>
              <a:rPr lang="en-US" dirty="0" err="1"/>
              <a:t>fuctions</a:t>
            </a:r>
            <a:r>
              <a:rPr lang="en-US" dirty="0"/>
              <a:t> of the companies</a:t>
            </a:r>
          </a:p>
          <a:p>
            <a:endParaRPr lang="en-US" dirty="0"/>
          </a:p>
          <a:p>
            <a:br>
              <a:rPr lang="en-US" dirty="0"/>
            </a:br>
            <a:r>
              <a:rPr lang="en-US" dirty="0"/>
              <a:t>self development schools</a:t>
            </a:r>
            <a:br>
              <a:rPr lang="en-US" dirty="0"/>
            </a:br>
            <a:r>
              <a:rPr lang="en-US" sz="1200" b="0" i="0" dirty="0">
                <a:effectLst/>
                <a:latin typeface="+mj-lt"/>
                <a:ea typeface="+mj-ea"/>
                <a:cs typeface="+mj-cs"/>
                <a:sym typeface="Calibri"/>
              </a:rPr>
              <a:t>ETU School (silicon valley), moonshot academy </a:t>
            </a:r>
            <a:r>
              <a:rPr lang="en-US" dirty="0"/>
              <a:t> in Beijing </a:t>
            </a:r>
          </a:p>
          <a:p>
            <a:r>
              <a:rPr lang="en-US" dirty="0"/>
              <a:t>Hangzhou, </a:t>
            </a:r>
            <a:r>
              <a:rPr lang="en-US" dirty="0" err="1"/>
              <a:t>Yungu</a:t>
            </a:r>
            <a:r>
              <a:rPr lang="en-US" dirty="0"/>
              <a:t> School </a:t>
            </a:r>
          </a:p>
          <a:p>
            <a:endParaRPr lang="en-US" dirty="0"/>
          </a:p>
          <a:p>
            <a:r>
              <a:rPr lang="en-US" dirty="0"/>
              <a:t>Competitive advantage – what we teach is applicable in life/work and any language </a:t>
            </a:r>
          </a:p>
          <a:p>
            <a:endParaRPr lang="en-US" dirty="0"/>
          </a:p>
          <a:p>
            <a:endParaRPr lang="en-US" dirty="0"/>
          </a:p>
          <a:p>
            <a:r>
              <a:rPr lang="en-US" dirty="0"/>
              <a:t>Include </a:t>
            </a:r>
            <a:r>
              <a:rPr lang="en-US" dirty="0" err="1"/>
              <a:t>competititors</a:t>
            </a:r>
            <a:r>
              <a:rPr lang="en-US" dirty="0"/>
              <a:t> specific names </a:t>
            </a:r>
          </a:p>
        </p:txBody>
      </p:sp>
    </p:spTree>
    <p:extLst>
      <p:ext uri="{BB962C8B-B14F-4D97-AF65-F5344CB8AC3E}">
        <p14:creationId xmlns:p14="http://schemas.microsoft.com/office/powerpoint/2010/main" val="126347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Same background, add all team members </a:t>
            </a:r>
          </a:p>
          <a:p>
            <a:endParaRPr lang="en-US" dirty="0"/>
          </a:p>
          <a:p>
            <a:r>
              <a:rPr lang="en-US" dirty="0"/>
              <a:t>Astrid, </a:t>
            </a:r>
            <a:r>
              <a:rPr lang="en-US" dirty="0" err="1"/>
              <a:t>angela</a:t>
            </a:r>
            <a:r>
              <a:rPr lang="en-US" dirty="0"/>
              <a:t>, </a:t>
            </a:r>
            <a:r>
              <a:rPr lang="en-US" dirty="0" err="1"/>
              <a:t>arala</a:t>
            </a:r>
            <a:r>
              <a:rPr lang="en-US" dirty="0"/>
              <a:t>, </a:t>
            </a:r>
          </a:p>
          <a:p>
            <a:endParaRPr lang="en-US" dirty="0"/>
          </a:p>
          <a:p>
            <a:endParaRPr lang="en-US" dirty="0"/>
          </a:p>
          <a:p>
            <a:r>
              <a:rPr lang="en-US" dirty="0"/>
              <a:t>Will add all core team members</a:t>
            </a:r>
          </a:p>
          <a:p>
            <a:endParaRPr lang="en-US" dirty="0"/>
          </a:p>
          <a:p>
            <a:r>
              <a:rPr lang="en-US" dirty="0"/>
              <a:t>Name</a:t>
            </a:r>
            <a:br>
              <a:rPr lang="en-US" dirty="0"/>
            </a:br>
            <a:r>
              <a:rPr lang="en-US" dirty="0"/>
              <a:t>Experience - company</a:t>
            </a:r>
          </a:p>
          <a:p>
            <a:r>
              <a:rPr lang="en-US" dirty="0"/>
              <a:t>University - major</a:t>
            </a:r>
          </a:p>
        </p:txBody>
      </p:sp>
    </p:spTree>
    <p:extLst>
      <p:ext uri="{BB962C8B-B14F-4D97-AF65-F5344CB8AC3E}">
        <p14:creationId xmlns:p14="http://schemas.microsoft.com/office/powerpoint/2010/main" val="213295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952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142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time, money lost on recruitment, training, compensation, etc.</a:t>
            </a:r>
          </a:p>
          <a:p>
            <a:r>
              <a:rPr lang="en-US" dirty="0">
                <a:latin typeface="Arial" panose="020B0604020202020204" pitchFamily="34" charset="0"/>
                <a:cs typeface="Arial" panose="020B0604020202020204" pitchFamily="34" charset="0"/>
              </a:rPr>
              <a:t>	long lasting negative effects on a team or company’s culture - reduced productivity or morale.</a:t>
            </a:r>
          </a:p>
          <a:p>
            <a:r>
              <a:rPr lang="en-US" sz="1200" b="0" i="0" dirty="0">
                <a:effectLst/>
                <a:latin typeface="+mj-lt"/>
                <a:ea typeface="+mj-ea"/>
                <a:cs typeface="+mj-cs"/>
                <a:sym typeface="Calibri"/>
              </a:rPr>
              <a:t>Kai Fu Lee said that he believes 40% of the world’s jobs will be replaced by robots capable of automating tasks</a:t>
            </a:r>
            <a:endParaRPr lang="en-US" dirty="0"/>
          </a:p>
          <a:p>
            <a:endParaRPr lang="en-US" dirty="0"/>
          </a:p>
          <a:p>
            <a:r>
              <a:rPr lang="en-US" sz="1200" b="0" i="0" dirty="0">
                <a:effectLst/>
                <a:latin typeface="+mj-lt"/>
                <a:ea typeface="+mj-ea"/>
                <a:cs typeface="+mj-cs"/>
                <a:sym typeface="Calibri"/>
              </a:rPr>
              <a:t>Only about a third of U.S. companies report that they monitor whether their hiring practices lead to good employees Harvard Business Review- </a:t>
            </a:r>
            <a:r>
              <a:rPr lang="en-US" dirty="0">
                <a:hlinkClick r:id="rId3"/>
              </a:rPr>
              <a:t>https://elb.hbr.org/2019/05/recruiting#your-approach-to-hiring-is-all-wrong</a:t>
            </a:r>
            <a:endParaRPr lang="en-US" dirty="0"/>
          </a:p>
          <a:p>
            <a:endParaRPr lang="en-US" dirty="0"/>
          </a:p>
          <a:p>
            <a:r>
              <a:rPr lang="en-US" dirty="0"/>
              <a:t>The time companies spend on job interviews and hiring processes has grown in recent years, internationally. – Glassdoor (2015)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b="1" dirty="0">
                <a:latin typeface="Arial" panose="020B0604020202020204" pitchFamily="34" charset="0"/>
                <a:cs typeface="Arial" panose="020B0604020202020204" pitchFamily="34" charset="0"/>
              </a:rPr>
              <a:t>TRAINING: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rial" panose="020B0604020202020204" pitchFamily="34" charset="0"/>
                <a:cs typeface="Arial" panose="020B0604020202020204" pitchFamily="34" charset="0"/>
              </a:rPr>
              <a:t>Specialized soft skills training is </a:t>
            </a:r>
            <a:r>
              <a:rPr lang="en-US" b="1" dirty="0">
                <a:latin typeface="Arial" panose="020B0604020202020204" pitchFamily="34" charset="0"/>
                <a:cs typeface="Arial" panose="020B0604020202020204" pitchFamily="34" charset="0"/>
              </a:rPr>
              <a:t>expensive and not easily accessible </a:t>
            </a:r>
            <a:r>
              <a:rPr lang="en-US" dirty="0">
                <a:latin typeface="Arial" panose="020B0604020202020204" pitchFamily="34" charset="0"/>
                <a:cs typeface="Arial" panose="020B0604020202020204" pitchFamily="34" charset="0"/>
              </a:rPr>
              <a:t>to students.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rial" panose="020B0604020202020204" pitchFamily="34" charset="0"/>
                <a:cs typeface="Arial" panose="020B0604020202020204" pitchFamily="34" charset="0"/>
              </a:rPr>
              <a:t>Skills training is </a:t>
            </a:r>
            <a:r>
              <a:rPr lang="en-US" b="1" dirty="0">
                <a:latin typeface="Arial" panose="020B0604020202020204" pitchFamily="34" charset="0"/>
                <a:cs typeface="Arial" panose="020B0604020202020204" pitchFamily="34" charset="0"/>
              </a:rPr>
              <a:t>not tailored </a:t>
            </a:r>
            <a:r>
              <a:rPr lang="en-US" dirty="0">
                <a:latin typeface="Arial" panose="020B0604020202020204" pitchFamily="34" charset="0"/>
                <a:cs typeface="Arial" panose="020B0604020202020204" pitchFamily="34" charset="0"/>
              </a:rPr>
              <a:t>for students who want to work/study abroad.</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en-US" b="1" dirty="0">
                <a:latin typeface="Arial" panose="020B0604020202020204" pitchFamily="34" charset="0"/>
                <a:cs typeface="Arial" panose="020B0604020202020204" pitchFamily="34" charset="0"/>
              </a:rPr>
              <a:t>HIRING: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Arial" panose="020B0604020202020204" pitchFamily="34" charset="0"/>
                <a:cs typeface="Arial" panose="020B0604020202020204" pitchFamily="34" charset="0"/>
              </a:rPr>
              <a:t>Traditional hiring methods are costly, </a:t>
            </a:r>
            <a:r>
              <a:rPr lang="en-US" dirty="0">
                <a:latin typeface="Arial" panose="020B0604020202020204" pitchFamily="34" charset="0"/>
                <a:cs typeface="Arial" panose="020B0604020202020204" pitchFamily="34" charset="0"/>
              </a:rPr>
              <a:t>time-consuming, and sometimes fail at selecting the best talent.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Bad employee hires</a:t>
            </a:r>
            <a:r>
              <a:rPr lang="en-US" dirty="0">
                <a:latin typeface="Arial" panose="020B0604020202020204" pitchFamily="34" charset="0"/>
                <a:cs typeface="Arial" panose="020B0604020202020204" pitchFamily="34" charset="0"/>
              </a:rPr>
              <a:t> can bring short- &amp; long-term negative effects to companies.</a:t>
            </a:r>
          </a:p>
          <a:p>
            <a:endParaRPr lang="en-US" dirty="0"/>
          </a:p>
        </p:txBody>
      </p:sp>
    </p:spTree>
    <p:extLst>
      <p:ext uri="{BB962C8B-B14F-4D97-AF65-F5344CB8AC3E}">
        <p14:creationId xmlns:p14="http://schemas.microsoft.com/office/powerpoint/2010/main" val="401618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Fix</a:t>
            </a:r>
            <a:r>
              <a:rPr lang="zh-CN" altLang="en-US" dirty="0"/>
              <a:t> </a:t>
            </a:r>
            <a:endParaRPr lang="en-US" altLang="zh-CN" dirty="0"/>
          </a:p>
          <a:p>
            <a:endParaRPr lang="en-US" dirty="0"/>
          </a:p>
        </p:txBody>
      </p:sp>
    </p:spTree>
    <p:extLst>
      <p:ext uri="{BB962C8B-B14F-4D97-AF65-F5344CB8AC3E}">
        <p14:creationId xmlns:p14="http://schemas.microsoft.com/office/powerpoint/2010/main" val="3016801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in the business model </a:t>
            </a:r>
          </a:p>
          <a:p>
            <a:endParaRPr lang="en-US" dirty="0"/>
          </a:p>
          <a:p>
            <a:r>
              <a:rPr lang="en-US" dirty="0"/>
              <a:t>Gamification</a:t>
            </a:r>
            <a:br>
              <a:rPr lang="en-US" dirty="0"/>
            </a:br>
            <a:br>
              <a:rPr lang="en-US" dirty="0"/>
            </a:br>
            <a:r>
              <a:rPr lang="en-US" dirty="0"/>
              <a:t>trainers </a:t>
            </a:r>
            <a:br>
              <a:rPr lang="en-US" dirty="0"/>
            </a:br>
            <a:r>
              <a:rPr lang="en-US" dirty="0"/>
              <a:t>students </a:t>
            </a:r>
          </a:p>
          <a:p>
            <a:endParaRPr lang="en-US" dirty="0"/>
          </a:p>
          <a:p>
            <a:r>
              <a:rPr lang="en-US" dirty="0"/>
              <a:t>Add timeline --- steps before product release, </a:t>
            </a:r>
            <a:r>
              <a:rPr lang="en-US" dirty="0" err="1"/>
              <a:t>etc</a:t>
            </a:r>
            <a:r>
              <a:rPr lang="en-US" dirty="0"/>
              <a:t>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sz="1200" b="1" dirty="0"/>
              <a:t>Online &amp; Offline Events</a:t>
            </a:r>
            <a:r>
              <a:rPr lang="en-US" sz="1200" dirty="0"/>
              <a:t>: Branding</a:t>
            </a:r>
          </a:p>
          <a:p>
            <a:pPr marL="0" marR="0" indent="0" algn="l" defTabSz="914400" rtl="0" fontAlgn="auto" latinLnBrk="0" hangingPunct="0">
              <a:lnSpc>
                <a:spcPct val="100000"/>
              </a:lnSpc>
              <a:spcBef>
                <a:spcPts val="0"/>
              </a:spcBef>
              <a:spcAft>
                <a:spcPts val="0"/>
              </a:spcAft>
              <a:buClrTx/>
              <a:buSzTx/>
              <a:buFontTx/>
              <a:buNone/>
              <a:tabLst/>
            </a:pPr>
            <a:endParaRPr lang="en-US" sz="1200" b="1" dirty="0"/>
          </a:p>
          <a:p>
            <a:pPr marL="0" marR="0" indent="0" algn="l" defTabSz="914400" rtl="0" fontAlgn="auto" latinLnBrk="0" hangingPunct="0">
              <a:lnSpc>
                <a:spcPct val="100000"/>
              </a:lnSpc>
              <a:spcBef>
                <a:spcPts val="0"/>
              </a:spcBef>
              <a:spcAft>
                <a:spcPts val="0"/>
              </a:spcAft>
              <a:buClrTx/>
              <a:buSzTx/>
              <a:buFontTx/>
              <a:buNone/>
              <a:tabLst/>
            </a:pPr>
            <a:r>
              <a:rPr lang="en-US" sz="1200" b="1" dirty="0"/>
              <a:t>Partnerships: </a:t>
            </a:r>
            <a:r>
              <a:rPr lang="en-US" sz="1200" dirty="0"/>
              <a:t>University Career Services, Associations &amp; Clubs, Venues, Co-work spaces</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pPr marL="0" marR="0" indent="0" algn="l" defTabSz="914400" rtl="0" fontAlgn="auto" latinLnBrk="0" hangingPunct="0">
              <a:lnSpc>
                <a:spcPct val="100000"/>
              </a:lnSpc>
              <a:spcBef>
                <a:spcPts val="0"/>
              </a:spcBef>
              <a:spcAft>
                <a:spcPts val="0"/>
              </a:spcAft>
              <a:buClrTx/>
              <a:buSzTx/>
              <a:buFontTx/>
              <a:buNone/>
              <a:tabLst/>
            </a:pPr>
            <a:r>
              <a:rPr lang="en-US" sz="1200" b="1" dirty="0"/>
              <a:t>Social Media Campaigns/ Giveaways/Vlog</a:t>
            </a:r>
            <a:endParaRPr lang="en-US" sz="1200" b="1" dirty="0">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1869908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in the business model </a:t>
            </a:r>
          </a:p>
          <a:p>
            <a:endParaRPr lang="en-US" dirty="0"/>
          </a:p>
          <a:p>
            <a:r>
              <a:rPr lang="en-US" dirty="0"/>
              <a:t>Gamification</a:t>
            </a:r>
            <a:br>
              <a:rPr lang="en-US" dirty="0"/>
            </a:br>
            <a:br>
              <a:rPr lang="en-US" dirty="0"/>
            </a:br>
            <a:r>
              <a:rPr lang="en-US" dirty="0"/>
              <a:t>trainers </a:t>
            </a:r>
            <a:br>
              <a:rPr lang="en-US" dirty="0"/>
            </a:br>
            <a:r>
              <a:rPr lang="en-US" dirty="0"/>
              <a:t>students </a:t>
            </a:r>
          </a:p>
          <a:p>
            <a:endParaRPr lang="en-US" dirty="0"/>
          </a:p>
          <a:p>
            <a:r>
              <a:rPr lang="en-US" dirty="0"/>
              <a:t>Add timeline --- steps before product release, </a:t>
            </a:r>
            <a:r>
              <a:rPr lang="en-US" dirty="0" err="1"/>
              <a:t>etc</a:t>
            </a:r>
            <a:r>
              <a:rPr lang="en-US" dirty="0"/>
              <a:t>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sz="1200" b="1" dirty="0"/>
              <a:t>Online &amp; Offline Events</a:t>
            </a:r>
            <a:r>
              <a:rPr lang="en-US" sz="1200" dirty="0"/>
              <a:t>: Branding</a:t>
            </a:r>
          </a:p>
          <a:p>
            <a:pPr marL="0" marR="0" indent="0" algn="l" defTabSz="914400" rtl="0" fontAlgn="auto" latinLnBrk="0" hangingPunct="0">
              <a:lnSpc>
                <a:spcPct val="100000"/>
              </a:lnSpc>
              <a:spcBef>
                <a:spcPts val="0"/>
              </a:spcBef>
              <a:spcAft>
                <a:spcPts val="0"/>
              </a:spcAft>
              <a:buClrTx/>
              <a:buSzTx/>
              <a:buFontTx/>
              <a:buNone/>
              <a:tabLst/>
            </a:pPr>
            <a:endParaRPr lang="en-US" sz="1200" b="1" dirty="0"/>
          </a:p>
          <a:p>
            <a:pPr marL="0" marR="0" indent="0" algn="l" defTabSz="914400" rtl="0" fontAlgn="auto" latinLnBrk="0" hangingPunct="0">
              <a:lnSpc>
                <a:spcPct val="100000"/>
              </a:lnSpc>
              <a:spcBef>
                <a:spcPts val="0"/>
              </a:spcBef>
              <a:spcAft>
                <a:spcPts val="0"/>
              </a:spcAft>
              <a:buClrTx/>
              <a:buSzTx/>
              <a:buFontTx/>
              <a:buNone/>
              <a:tabLst/>
            </a:pPr>
            <a:r>
              <a:rPr lang="en-US" sz="1200" b="1" dirty="0"/>
              <a:t>Partnerships: </a:t>
            </a:r>
            <a:r>
              <a:rPr lang="en-US" sz="1200" dirty="0"/>
              <a:t>University Career Services, Associations &amp; Clubs, Venues, Co-work spaces</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pPr marL="0" marR="0" indent="0" algn="l" defTabSz="914400" rtl="0" fontAlgn="auto" latinLnBrk="0" hangingPunct="0">
              <a:lnSpc>
                <a:spcPct val="100000"/>
              </a:lnSpc>
              <a:spcBef>
                <a:spcPts val="0"/>
              </a:spcBef>
              <a:spcAft>
                <a:spcPts val="0"/>
              </a:spcAft>
              <a:buClrTx/>
              <a:buSzTx/>
              <a:buFontTx/>
              <a:buNone/>
              <a:tabLst/>
            </a:pPr>
            <a:r>
              <a:rPr lang="en-US" sz="1200" b="1" dirty="0"/>
              <a:t>Social Media Campaigns/ Giveaways/Vlog</a:t>
            </a:r>
            <a:endParaRPr lang="en-US" sz="1200" b="1" dirty="0">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3955767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in the business model </a:t>
            </a:r>
          </a:p>
          <a:p>
            <a:endParaRPr lang="en-US" dirty="0"/>
          </a:p>
          <a:p>
            <a:r>
              <a:rPr lang="en-US" dirty="0"/>
              <a:t>Gamification</a:t>
            </a:r>
            <a:br>
              <a:rPr lang="en-US" dirty="0"/>
            </a:br>
            <a:br>
              <a:rPr lang="en-US" dirty="0"/>
            </a:br>
            <a:r>
              <a:rPr lang="en-US" dirty="0"/>
              <a:t>trainers </a:t>
            </a:r>
            <a:br>
              <a:rPr lang="en-US" dirty="0"/>
            </a:br>
            <a:r>
              <a:rPr lang="en-US" dirty="0"/>
              <a:t>students </a:t>
            </a:r>
          </a:p>
          <a:p>
            <a:endParaRPr lang="en-US" dirty="0"/>
          </a:p>
          <a:p>
            <a:r>
              <a:rPr lang="en-US" dirty="0"/>
              <a:t>Add timeline --- steps before product release, </a:t>
            </a:r>
            <a:r>
              <a:rPr lang="en-US" dirty="0" err="1"/>
              <a:t>etc</a:t>
            </a:r>
            <a:r>
              <a:rPr lang="en-US" dirty="0"/>
              <a:t>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sz="1200" b="1" dirty="0"/>
              <a:t>Online &amp; Offline Events</a:t>
            </a:r>
            <a:r>
              <a:rPr lang="en-US" sz="1200" dirty="0"/>
              <a:t>: Branding</a:t>
            </a:r>
          </a:p>
          <a:p>
            <a:pPr marL="0" marR="0" indent="0" algn="l" defTabSz="914400" rtl="0" fontAlgn="auto" latinLnBrk="0" hangingPunct="0">
              <a:lnSpc>
                <a:spcPct val="100000"/>
              </a:lnSpc>
              <a:spcBef>
                <a:spcPts val="0"/>
              </a:spcBef>
              <a:spcAft>
                <a:spcPts val="0"/>
              </a:spcAft>
              <a:buClrTx/>
              <a:buSzTx/>
              <a:buFontTx/>
              <a:buNone/>
              <a:tabLst/>
            </a:pPr>
            <a:endParaRPr lang="en-US" sz="1200" b="1" dirty="0"/>
          </a:p>
          <a:p>
            <a:pPr marL="0" marR="0" indent="0" algn="l" defTabSz="914400" rtl="0" fontAlgn="auto" latinLnBrk="0" hangingPunct="0">
              <a:lnSpc>
                <a:spcPct val="100000"/>
              </a:lnSpc>
              <a:spcBef>
                <a:spcPts val="0"/>
              </a:spcBef>
              <a:spcAft>
                <a:spcPts val="0"/>
              </a:spcAft>
              <a:buClrTx/>
              <a:buSzTx/>
              <a:buFontTx/>
              <a:buNone/>
              <a:tabLst/>
            </a:pPr>
            <a:r>
              <a:rPr lang="en-US" sz="1200" b="1" dirty="0"/>
              <a:t>Partnerships: </a:t>
            </a:r>
            <a:r>
              <a:rPr lang="en-US" sz="1200" dirty="0"/>
              <a:t>University Career Services, Associations &amp; Clubs, Venues, Co-work spaces</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pPr marL="0" marR="0" indent="0" algn="l" defTabSz="914400" rtl="0" fontAlgn="auto" latinLnBrk="0" hangingPunct="0">
              <a:lnSpc>
                <a:spcPct val="100000"/>
              </a:lnSpc>
              <a:spcBef>
                <a:spcPts val="0"/>
              </a:spcBef>
              <a:spcAft>
                <a:spcPts val="0"/>
              </a:spcAft>
              <a:buClrTx/>
              <a:buSzTx/>
              <a:buFontTx/>
              <a:buNone/>
              <a:tabLst/>
            </a:pPr>
            <a:r>
              <a:rPr lang="en-US" sz="1200" b="1" dirty="0"/>
              <a:t>Social Media Campaigns/ Giveaways/Vlog</a:t>
            </a:r>
            <a:endParaRPr lang="en-US" sz="1200" b="1" dirty="0">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291193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in the business model </a:t>
            </a:r>
          </a:p>
          <a:p>
            <a:endParaRPr lang="en-US" dirty="0"/>
          </a:p>
          <a:p>
            <a:r>
              <a:rPr lang="en-US" dirty="0"/>
              <a:t>Gamification</a:t>
            </a:r>
            <a:br>
              <a:rPr lang="en-US" dirty="0"/>
            </a:br>
            <a:br>
              <a:rPr lang="en-US" dirty="0"/>
            </a:br>
            <a:r>
              <a:rPr lang="en-US" dirty="0"/>
              <a:t>trainers </a:t>
            </a:r>
            <a:br>
              <a:rPr lang="en-US" dirty="0"/>
            </a:br>
            <a:r>
              <a:rPr lang="en-US" dirty="0"/>
              <a:t>students </a:t>
            </a:r>
          </a:p>
          <a:p>
            <a:endParaRPr lang="en-US" dirty="0"/>
          </a:p>
          <a:p>
            <a:r>
              <a:rPr lang="en-US" dirty="0"/>
              <a:t>Add timeline --- steps before product release, </a:t>
            </a:r>
            <a:r>
              <a:rPr lang="en-US" dirty="0" err="1"/>
              <a:t>etc</a:t>
            </a:r>
            <a:r>
              <a:rPr lang="en-US" dirty="0"/>
              <a:t>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sz="1200" b="1" dirty="0"/>
              <a:t>Online &amp; Offline Events</a:t>
            </a:r>
            <a:r>
              <a:rPr lang="en-US" sz="1200" dirty="0"/>
              <a:t>: Branding</a:t>
            </a:r>
          </a:p>
          <a:p>
            <a:pPr marL="0" marR="0" indent="0" algn="l" defTabSz="914400" rtl="0" fontAlgn="auto" latinLnBrk="0" hangingPunct="0">
              <a:lnSpc>
                <a:spcPct val="100000"/>
              </a:lnSpc>
              <a:spcBef>
                <a:spcPts val="0"/>
              </a:spcBef>
              <a:spcAft>
                <a:spcPts val="0"/>
              </a:spcAft>
              <a:buClrTx/>
              <a:buSzTx/>
              <a:buFontTx/>
              <a:buNone/>
              <a:tabLst/>
            </a:pPr>
            <a:endParaRPr lang="en-US" sz="1200" b="1" dirty="0"/>
          </a:p>
          <a:p>
            <a:pPr marL="0" marR="0" indent="0" algn="l" defTabSz="914400" rtl="0" fontAlgn="auto" latinLnBrk="0" hangingPunct="0">
              <a:lnSpc>
                <a:spcPct val="100000"/>
              </a:lnSpc>
              <a:spcBef>
                <a:spcPts val="0"/>
              </a:spcBef>
              <a:spcAft>
                <a:spcPts val="0"/>
              </a:spcAft>
              <a:buClrTx/>
              <a:buSzTx/>
              <a:buFontTx/>
              <a:buNone/>
              <a:tabLst/>
            </a:pPr>
            <a:r>
              <a:rPr lang="en-US" sz="1200" b="1" dirty="0"/>
              <a:t>Partnerships: </a:t>
            </a:r>
            <a:r>
              <a:rPr lang="en-US" sz="1200" dirty="0"/>
              <a:t>University Career Services, Associations &amp; Clubs, Venues, Co-work spaces</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pPr marL="0" marR="0" indent="0" algn="l" defTabSz="914400" rtl="0" fontAlgn="auto" latinLnBrk="0" hangingPunct="0">
              <a:lnSpc>
                <a:spcPct val="100000"/>
              </a:lnSpc>
              <a:spcBef>
                <a:spcPts val="0"/>
              </a:spcBef>
              <a:spcAft>
                <a:spcPts val="0"/>
              </a:spcAft>
              <a:buClrTx/>
              <a:buSzTx/>
              <a:buFontTx/>
              <a:buNone/>
              <a:tabLst/>
            </a:pPr>
            <a:r>
              <a:rPr lang="en-US" sz="1200" b="1" dirty="0"/>
              <a:t>Social Media Campaigns/ Giveaways/Vlog</a:t>
            </a:r>
            <a:endParaRPr lang="en-US" sz="1200" b="1" dirty="0">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655366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in the business model </a:t>
            </a:r>
          </a:p>
          <a:p>
            <a:endParaRPr lang="en-US" dirty="0"/>
          </a:p>
          <a:p>
            <a:r>
              <a:rPr lang="en-US" dirty="0"/>
              <a:t>Gamification</a:t>
            </a:r>
            <a:br>
              <a:rPr lang="en-US" dirty="0"/>
            </a:br>
            <a:br>
              <a:rPr lang="en-US" dirty="0"/>
            </a:br>
            <a:r>
              <a:rPr lang="en-US" dirty="0"/>
              <a:t>trainers </a:t>
            </a:r>
            <a:br>
              <a:rPr lang="en-US" dirty="0"/>
            </a:br>
            <a:r>
              <a:rPr lang="en-US" dirty="0"/>
              <a:t>students </a:t>
            </a:r>
          </a:p>
          <a:p>
            <a:endParaRPr lang="en-US" dirty="0"/>
          </a:p>
          <a:p>
            <a:r>
              <a:rPr lang="en-US" dirty="0"/>
              <a:t>Add timeline --- steps before product release, </a:t>
            </a:r>
            <a:r>
              <a:rPr lang="en-US" dirty="0" err="1"/>
              <a:t>etc</a:t>
            </a:r>
            <a:r>
              <a:rPr lang="en-US" dirty="0"/>
              <a:t>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sz="1200" b="1" dirty="0"/>
              <a:t>Online &amp; Offline Events</a:t>
            </a:r>
            <a:r>
              <a:rPr lang="en-US" sz="1200" dirty="0"/>
              <a:t>: Branding</a:t>
            </a:r>
          </a:p>
          <a:p>
            <a:pPr marL="0" marR="0" indent="0" algn="l" defTabSz="914400" rtl="0" fontAlgn="auto" latinLnBrk="0" hangingPunct="0">
              <a:lnSpc>
                <a:spcPct val="100000"/>
              </a:lnSpc>
              <a:spcBef>
                <a:spcPts val="0"/>
              </a:spcBef>
              <a:spcAft>
                <a:spcPts val="0"/>
              </a:spcAft>
              <a:buClrTx/>
              <a:buSzTx/>
              <a:buFontTx/>
              <a:buNone/>
              <a:tabLst/>
            </a:pPr>
            <a:endParaRPr lang="en-US" sz="1200" b="1" dirty="0"/>
          </a:p>
          <a:p>
            <a:pPr marL="0" marR="0" indent="0" algn="l" defTabSz="914400" rtl="0" fontAlgn="auto" latinLnBrk="0" hangingPunct="0">
              <a:lnSpc>
                <a:spcPct val="100000"/>
              </a:lnSpc>
              <a:spcBef>
                <a:spcPts val="0"/>
              </a:spcBef>
              <a:spcAft>
                <a:spcPts val="0"/>
              </a:spcAft>
              <a:buClrTx/>
              <a:buSzTx/>
              <a:buFontTx/>
              <a:buNone/>
              <a:tabLst/>
            </a:pPr>
            <a:r>
              <a:rPr lang="en-US" sz="1200" b="1" dirty="0"/>
              <a:t>Partnerships: </a:t>
            </a:r>
            <a:r>
              <a:rPr lang="en-US" sz="1200" dirty="0"/>
              <a:t>University Career Services, Associations &amp; Clubs, Venues, Co-work spaces</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pPr marL="0" marR="0" indent="0" algn="l" defTabSz="914400" rtl="0" fontAlgn="auto" latinLnBrk="0" hangingPunct="0">
              <a:lnSpc>
                <a:spcPct val="100000"/>
              </a:lnSpc>
              <a:spcBef>
                <a:spcPts val="0"/>
              </a:spcBef>
              <a:spcAft>
                <a:spcPts val="0"/>
              </a:spcAft>
              <a:buClrTx/>
              <a:buSzTx/>
              <a:buFontTx/>
              <a:buNone/>
              <a:tabLst/>
            </a:pPr>
            <a:r>
              <a:rPr lang="en-US" sz="1200" b="1" dirty="0"/>
              <a:t>Social Media Campaigns/ Giveaways/Vlog</a:t>
            </a:r>
            <a:endParaRPr lang="en-US" sz="1200" b="1" dirty="0">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1109168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100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a:t>
            </a:r>
          </a:p>
        </p:txBody>
      </p:sp>
    </p:spTree>
    <p:extLst>
      <p:ext uri="{BB962C8B-B14F-4D97-AF65-F5344CB8AC3E}">
        <p14:creationId xmlns:p14="http://schemas.microsoft.com/office/powerpoint/2010/main" val="359893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time, money lost on recruitment, training, compensation, etc.</a:t>
            </a:r>
          </a:p>
          <a:p>
            <a:r>
              <a:rPr lang="en-US" dirty="0">
                <a:latin typeface="Arial" panose="020B0604020202020204" pitchFamily="34" charset="0"/>
                <a:cs typeface="Arial" panose="020B0604020202020204" pitchFamily="34" charset="0"/>
              </a:rPr>
              <a:t>	long lasting negative effects on a team or company’s culture - reduced productivity or morale.</a:t>
            </a:r>
          </a:p>
          <a:p>
            <a:r>
              <a:rPr lang="en-US" sz="1200" b="0" i="0" dirty="0">
                <a:effectLst/>
                <a:latin typeface="+mj-lt"/>
                <a:ea typeface="+mj-ea"/>
                <a:cs typeface="+mj-cs"/>
                <a:sym typeface="Calibri"/>
              </a:rPr>
              <a:t>Kai Fu Lee said that he believes 40% of the world’s jobs will be replaced by robots capable of automating tasks</a:t>
            </a:r>
            <a:endParaRPr lang="en-US" dirty="0"/>
          </a:p>
          <a:p>
            <a:endParaRPr lang="en-US" dirty="0"/>
          </a:p>
          <a:p>
            <a:r>
              <a:rPr lang="en-US" sz="1200" b="0" i="0" dirty="0">
                <a:effectLst/>
                <a:latin typeface="+mj-lt"/>
                <a:ea typeface="+mj-ea"/>
                <a:cs typeface="+mj-cs"/>
                <a:sym typeface="Calibri"/>
              </a:rPr>
              <a:t>Only about a third of U.S. companies report that they monitor whether their hiring practices lead to good employees Harvard Business Review- </a:t>
            </a:r>
            <a:r>
              <a:rPr lang="en-US" dirty="0">
                <a:hlinkClick r:id="rId3"/>
              </a:rPr>
              <a:t>https://elb.hbr.org/2019/05/recruiting#your-approach-to-hiring-is-all-wrong</a:t>
            </a:r>
            <a:endParaRPr lang="en-US" dirty="0"/>
          </a:p>
          <a:p>
            <a:endParaRPr lang="en-US" dirty="0"/>
          </a:p>
          <a:p>
            <a:r>
              <a:rPr lang="en-US" dirty="0"/>
              <a:t>The time companies spend on job interviews and hiring processes has grown in recent years, internationally. – Glassdoor (2015)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b="1" dirty="0">
                <a:latin typeface="Arial" panose="020B0604020202020204" pitchFamily="34" charset="0"/>
                <a:cs typeface="Arial" panose="020B0604020202020204" pitchFamily="34" charset="0"/>
              </a:rPr>
              <a:t>TRAINING: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rial" panose="020B0604020202020204" pitchFamily="34" charset="0"/>
                <a:cs typeface="Arial" panose="020B0604020202020204" pitchFamily="34" charset="0"/>
              </a:rPr>
              <a:t>Specialized soft skills training is </a:t>
            </a:r>
            <a:r>
              <a:rPr lang="en-US" b="1" dirty="0">
                <a:latin typeface="Arial" panose="020B0604020202020204" pitchFamily="34" charset="0"/>
                <a:cs typeface="Arial" panose="020B0604020202020204" pitchFamily="34" charset="0"/>
              </a:rPr>
              <a:t>expensive and not easily accessible </a:t>
            </a:r>
            <a:r>
              <a:rPr lang="en-US" dirty="0">
                <a:latin typeface="Arial" panose="020B0604020202020204" pitchFamily="34" charset="0"/>
                <a:cs typeface="Arial" panose="020B0604020202020204" pitchFamily="34" charset="0"/>
              </a:rPr>
              <a:t>to students.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rial" panose="020B0604020202020204" pitchFamily="34" charset="0"/>
                <a:cs typeface="Arial" panose="020B0604020202020204" pitchFamily="34" charset="0"/>
              </a:rPr>
              <a:t>Skills training is </a:t>
            </a:r>
            <a:r>
              <a:rPr lang="en-US" b="1" dirty="0">
                <a:latin typeface="Arial" panose="020B0604020202020204" pitchFamily="34" charset="0"/>
                <a:cs typeface="Arial" panose="020B0604020202020204" pitchFamily="34" charset="0"/>
              </a:rPr>
              <a:t>not tailored </a:t>
            </a:r>
            <a:r>
              <a:rPr lang="en-US" dirty="0">
                <a:latin typeface="Arial" panose="020B0604020202020204" pitchFamily="34" charset="0"/>
                <a:cs typeface="Arial" panose="020B0604020202020204" pitchFamily="34" charset="0"/>
              </a:rPr>
              <a:t>for students who want to work/study abroad.</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en-US" b="1" dirty="0">
                <a:latin typeface="Arial" panose="020B0604020202020204" pitchFamily="34" charset="0"/>
                <a:cs typeface="Arial" panose="020B0604020202020204" pitchFamily="34" charset="0"/>
              </a:rPr>
              <a:t>HIRING: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Arial" panose="020B0604020202020204" pitchFamily="34" charset="0"/>
                <a:cs typeface="Arial" panose="020B0604020202020204" pitchFamily="34" charset="0"/>
              </a:rPr>
              <a:t>Traditional hiring methods are costly, </a:t>
            </a:r>
            <a:r>
              <a:rPr lang="en-US" dirty="0">
                <a:latin typeface="Arial" panose="020B0604020202020204" pitchFamily="34" charset="0"/>
                <a:cs typeface="Arial" panose="020B0604020202020204" pitchFamily="34" charset="0"/>
              </a:rPr>
              <a:t>time-consuming, and sometimes fail at selecting the best talent.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Bad employee hires</a:t>
            </a:r>
            <a:r>
              <a:rPr lang="en-US" dirty="0">
                <a:latin typeface="Arial" panose="020B0604020202020204" pitchFamily="34" charset="0"/>
                <a:cs typeface="Arial" panose="020B0604020202020204" pitchFamily="34" charset="0"/>
              </a:rPr>
              <a:t> can bring short- &amp; long-term negative effects to companies.</a:t>
            </a:r>
          </a:p>
          <a:p>
            <a:endParaRPr lang="en-US" dirty="0"/>
          </a:p>
        </p:txBody>
      </p:sp>
    </p:spTree>
    <p:extLst>
      <p:ext uri="{BB962C8B-B14F-4D97-AF65-F5344CB8AC3E}">
        <p14:creationId xmlns:p14="http://schemas.microsoft.com/office/powerpoint/2010/main" val="283187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time, money lost on recruitment, training, compensation, etc.</a:t>
            </a:r>
          </a:p>
          <a:p>
            <a:r>
              <a:rPr lang="en-US" dirty="0">
                <a:latin typeface="Arial" panose="020B0604020202020204" pitchFamily="34" charset="0"/>
                <a:cs typeface="Arial" panose="020B0604020202020204" pitchFamily="34" charset="0"/>
              </a:rPr>
              <a:t>	long lasting negative effects on a team or company’s culture - reduced productivity or morale.</a:t>
            </a:r>
          </a:p>
          <a:p>
            <a:r>
              <a:rPr lang="en-US" sz="1200" b="0" i="0" dirty="0">
                <a:effectLst/>
                <a:latin typeface="+mj-lt"/>
                <a:ea typeface="+mj-ea"/>
                <a:cs typeface="+mj-cs"/>
                <a:sym typeface="Calibri"/>
              </a:rPr>
              <a:t>Kai Fu Lee said that he believes 40% of the world’s jobs will be replaced by robots capable of automating tasks</a:t>
            </a:r>
            <a:endParaRPr lang="en-US" dirty="0"/>
          </a:p>
          <a:p>
            <a:endParaRPr lang="en-US" dirty="0"/>
          </a:p>
          <a:p>
            <a:r>
              <a:rPr lang="en-US" sz="1200" b="0" i="0" dirty="0">
                <a:effectLst/>
                <a:latin typeface="+mj-lt"/>
                <a:ea typeface="+mj-ea"/>
                <a:cs typeface="+mj-cs"/>
                <a:sym typeface="Calibri"/>
              </a:rPr>
              <a:t>Only about a third of U.S. companies report that they monitor whether their hiring practices lead to good employees Harvard Business Review- </a:t>
            </a:r>
            <a:r>
              <a:rPr lang="en-US" dirty="0">
                <a:hlinkClick r:id="rId3"/>
              </a:rPr>
              <a:t>https://elb.hbr.org/2019/05/recruiting#your-approach-to-hiring-is-all-wrong</a:t>
            </a:r>
            <a:endParaRPr lang="en-US" dirty="0"/>
          </a:p>
          <a:p>
            <a:endParaRPr lang="en-US" dirty="0"/>
          </a:p>
          <a:p>
            <a:r>
              <a:rPr lang="en-US" dirty="0"/>
              <a:t>The time companies spend on job interviews and hiring processes has grown in recent years, internationally. – Glassdoor (2015) </a:t>
            </a:r>
          </a:p>
          <a:p>
            <a:endParaRPr lang="en-US" dirty="0"/>
          </a:p>
          <a:p>
            <a:pPr marL="0" marR="0" indent="0" algn="l" defTabSz="914400" rtl="0" fontAlgn="auto" latinLnBrk="0" hangingPunct="0">
              <a:lnSpc>
                <a:spcPct val="100000"/>
              </a:lnSpc>
              <a:spcBef>
                <a:spcPts val="0"/>
              </a:spcBef>
              <a:spcAft>
                <a:spcPts val="0"/>
              </a:spcAft>
              <a:buClrTx/>
              <a:buSzTx/>
              <a:buFontTx/>
              <a:buNone/>
              <a:tabLst/>
            </a:pPr>
            <a:r>
              <a:rPr lang="en-US" b="1" dirty="0">
                <a:latin typeface="Arial" panose="020B0604020202020204" pitchFamily="34" charset="0"/>
                <a:cs typeface="Arial" panose="020B0604020202020204" pitchFamily="34" charset="0"/>
              </a:rPr>
              <a:t>TRAINING: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rial" panose="020B0604020202020204" pitchFamily="34" charset="0"/>
                <a:cs typeface="Arial" panose="020B0604020202020204" pitchFamily="34" charset="0"/>
              </a:rPr>
              <a:t>Specialized soft skills training is </a:t>
            </a:r>
            <a:r>
              <a:rPr lang="en-US" b="1" dirty="0">
                <a:latin typeface="Arial" panose="020B0604020202020204" pitchFamily="34" charset="0"/>
                <a:cs typeface="Arial" panose="020B0604020202020204" pitchFamily="34" charset="0"/>
              </a:rPr>
              <a:t>expensive and not easily accessible </a:t>
            </a:r>
            <a:r>
              <a:rPr lang="en-US" dirty="0">
                <a:latin typeface="Arial" panose="020B0604020202020204" pitchFamily="34" charset="0"/>
                <a:cs typeface="Arial" panose="020B0604020202020204" pitchFamily="34" charset="0"/>
              </a:rPr>
              <a:t>to students.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rial" panose="020B0604020202020204" pitchFamily="34" charset="0"/>
                <a:cs typeface="Arial" panose="020B0604020202020204" pitchFamily="34" charset="0"/>
              </a:rPr>
              <a:t>Skills training is </a:t>
            </a:r>
            <a:r>
              <a:rPr lang="en-US" b="1" dirty="0">
                <a:latin typeface="Arial" panose="020B0604020202020204" pitchFamily="34" charset="0"/>
                <a:cs typeface="Arial" panose="020B0604020202020204" pitchFamily="34" charset="0"/>
              </a:rPr>
              <a:t>not tailored </a:t>
            </a:r>
            <a:r>
              <a:rPr lang="en-US" dirty="0">
                <a:latin typeface="Arial" panose="020B0604020202020204" pitchFamily="34" charset="0"/>
                <a:cs typeface="Arial" panose="020B0604020202020204" pitchFamily="34" charset="0"/>
              </a:rPr>
              <a:t>for students who want to work/study abroad.</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en-US" b="1" dirty="0">
                <a:latin typeface="Arial" panose="020B0604020202020204" pitchFamily="34" charset="0"/>
                <a:cs typeface="Arial" panose="020B0604020202020204" pitchFamily="34" charset="0"/>
              </a:rPr>
              <a:t>HIRING: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Arial" panose="020B0604020202020204" pitchFamily="34" charset="0"/>
                <a:cs typeface="Arial" panose="020B0604020202020204" pitchFamily="34" charset="0"/>
              </a:rPr>
              <a:t>Traditional hiring methods are costly, </a:t>
            </a:r>
            <a:r>
              <a:rPr lang="en-US" dirty="0">
                <a:latin typeface="Arial" panose="020B0604020202020204" pitchFamily="34" charset="0"/>
                <a:cs typeface="Arial" panose="020B0604020202020204" pitchFamily="34" charset="0"/>
              </a:rPr>
              <a:t>time-consuming, and sometimes fail at selecting the best talent.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Bad employee hires</a:t>
            </a:r>
            <a:r>
              <a:rPr lang="en-US" dirty="0">
                <a:latin typeface="Arial" panose="020B0604020202020204" pitchFamily="34" charset="0"/>
                <a:cs typeface="Arial" panose="020B0604020202020204" pitchFamily="34" charset="0"/>
              </a:rPr>
              <a:t> can bring short- &amp; long-term negative effects to companies.</a:t>
            </a:r>
          </a:p>
          <a:p>
            <a:endParaRPr lang="en-US" dirty="0"/>
          </a:p>
        </p:txBody>
      </p:sp>
    </p:spTree>
    <p:extLst>
      <p:ext uri="{BB962C8B-B14F-4D97-AF65-F5344CB8AC3E}">
        <p14:creationId xmlns:p14="http://schemas.microsoft.com/office/powerpoint/2010/main" val="236776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Need to add feedback and surveys </a:t>
            </a:r>
          </a:p>
          <a:p>
            <a:endParaRPr lang="en-US" dirty="0"/>
          </a:p>
          <a:p>
            <a:r>
              <a:rPr lang="en-US" dirty="0"/>
              <a:t>+ number of trainers</a:t>
            </a:r>
            <a:br>
              <a:rPr lang="en-US" dirty="0"/>
            </a:br>
            <a:r>
              <a:rPr lang="en-US" dirty="0"/>
              <a:t>number of topics </a:t>
            </a:r>
          </a:p>
          <a:p>
            <a:endParaRPr lang="en-US" dirty="0"/>
          </a:p>
          <a:p>
            <a:r>
              <a:rPr lang="en-US" dirty="0"/>
              <a:t>Sponsorship – 26 + 2 </a:t>
            </a:r>
          </a:p>
          <a:p>
            <a:endParaRPr lang="en-US" dirty="0"/>
          </a:p>
        </p:txBody>
      </p:sp>
    </p:spTree>
    <p:extLst>
      <p:ext uri="{BB962C8B-B14F-4D97-AF65-F5344CB8AC3E}">
        <p14:creationId xmlns:p14="http://schemas.microsoft.com/office/powerpoint/2010/main" val="225139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429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VALUE PROPOSITION</a:t>
            </a:r>
          </a:p>
          <a:p>
            <a:r>
              <a:rPr lang="en-US" sz="1200" b="1" dirty="0">
                <a:latin typeface="Helvetica" pitchFamily="2" charset="0"/>
              </a:rPr>
              <a:t>The go-to-community for career starters in China. </a:t>
            </a:r>
          </a:p>
          <a:p>
            <a:r>
              <a:rPr lang="en-US" sz="1200" b="1" dirty="0">
                <a:latin typeface="Helvetica" pitchFamily="2" charset="0"/>
              </a:rPr>
              <a:t>Through offline &amp; online training, networking events, </a:t>
            </a:r>
          </a:p>
          <a:p>
            <a:r>
              <a:rPr lang="en-US" sz="1200" b="1" dirty="0">
                <a:latin typeface="Helvetica" pitchFamily="2" charset="0"/>
              </a:rPr>
              <a:t>on-demand courses and free content, </a:t>
            </a:r>
          </a:p>
          <a:p>
            <a:r>
              <a:rPr lang="en-US" sz="1200" b="1" dirty="0">
                <a:latin typeface="Helvetica" pitchFamily="2" charset="0"/>
              </a:rPr>
              <a:t>we fill the void between career starters &amp; the workplace in China. </a:t>
            </a:r>
          </a:p>
          <a:p>
            <a:endParaRPr lang="en-US" sz="1200" b="1" dirty="0">
              <a:latin typeface="Helvetica" pitchFamily="2" charset="0"/>
            </a:endParaRPr>
          </a:p>
          <a:p>
            <a:r>
              <a:rPr lang="en-US" sz="1200" b="1" dirty="0">
                <a:latin typeface="Helvetica" pitchFamily="2" charset="0"/>
              </a:rPr>
              <a:t>Bootcamp &amp; Courses Topics for the first year:</a:t>
            </a:r>
          </a:p>
          <a:p>
            <a:r>
              <a:rPr lang="en-US" sz="1200" b="1" dirty="0">
                <a:latin typeface="Helvetica" pitchFamily="2" charset="0"/>
              </a:rPr>
              <a:t>1) Finding a Job at an International Company in China</a:t>
            </a:r>
          </a:p>
          <a:p>
            <a:r>
              <a:rPr lang="en-US" sz="1200" b="1" dirty="0">
                <a:latin typeface="Helvetica" pitchFamily="2" charset="0"/>
              </a:rPr>
              <a:t>3) Personal Branding on Chinese &amp; Western Social Media</a:t>
            </a:r>
          </a:p>
          <a:p>
            <a:endParaRPr lang="en-US" dirty="0"/>
          </a:p>
        </p:txBody>
      </p:sp>
    </p:spTree>
    <p:extLst>
      <p:ext uri="{BB962C8B-B14F-4D97-AF65-F5344CB8AC3E}">
        <p14:creationId xmlns:p14="http://schemas.microsoft.com/office/powerpoint/2010/main" val="320826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https://app.xtensio.com/edit/j7oknwg0</a:t>
            </a:r>
            <a:r>
              <a:rPr lang="en-US" dirty="0"/>
              <a:t> – User persona builder</a:t>
            </a:r>
          </a:p>
          <a:p>
            <a:r>
              <a:rPr lang="en-US" altLang="zh-CN" sz="12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09793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ANGEL</a:t>
            </a:r>
          </a:p>
        </p:txBody>
      </p:sp>
    </p:spTree>
    <p:extLst>
      <p:ext uri="{BB962C8B-B14F-4D97-AF65-F5344CB8AC3E}">
        <p14:creationId xmlns:p14="http://schemas.microsoft.com/office/powerpoint/2010/main" val="396566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193" algn="ctr">
              <a:buSzTx/>
              <a:buFontTx/>
              <a:buNone/>
              <a:defRPr sz="2400"/>
            </a:lvl2pPr>
            <a:lvl3pPr marL="0" indent="914388" algn="ctr">
              <a:buSzTx/>
              <a:buFontTx/>
              <a:buNone/>
              <a:defRPr sz="2400"/>
            </a:lvl3pPr>
            <a:lvl4pPr marL="0" indent="1371583" algn="ctr">
              <a:buSzTx/>
              <a:buFontTx/>
              <a:buNone/>
              <a:defRPr sz="2400"/>
            </a:lvl4pPr>
            <a:lvl5pPr marL="0" indent="1828776"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8" y="1681163"/>
            <a:ext cx="5157789" cy="823913"/>
          </a:xfrm>
          <a:prstGeom prst="rect">
            <a:avLst/>
          </a:prstGeom>
        </p:spPr>
        <p:txBody>
          <a:bodyPr anchor="b"/>
          <a:lstStyle>
            <a:lvl1pPr marL="0" indent="0">
              <a:buSzTx/>
              <a:buFontTx/>
              <a:buNone/>
              <a:defRPr sz="2400" b="1"/>
            </a:lvl1pPr>
            <a:lvl2pPr marL="0" indent="457193">
              <a:buSzTx/>
              <a:buFontTx/>
              <a:buNone/>
              <a:defRPr sz="2400" b="1"/>
            </a:lvl2pPr>
            <a:lvl3pPr marL="0" indent="914388">
              <a:buSzTx/>
              <a:buFontTx/>
              <a:buNone/>
              <a:defRPr sz="2400" b="1"/>
            </a:lvl3pPr>
            <a:lvl4pPr marL="0" indent="1371583">
              <a:buSzTx/>
              <a:buFontTx/>
              <a:buNone/>
              <a:defRPr sz="2400" b="1"/>
            </a:lvl4pPr>
            <a:lvl5pPr marL="0" indent="1828776">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90" y="457200"/>
            <a:ext cx="3932238"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9" y="987425"/>
            <a:ext cx="6172201" cy="4873626"/>
          </a:xfrm>
          <a:prstGeom prst="rect">
            <a:avLst/>
          </a:prstGeom>
        </p:spPr>
        <p:txBody>
          <a:bodyPr/>
          <a:lstStyle>
            <a:lvl1pPr>
              <a:defRPr sz="3200"/>
            </a:lvl1pPr>
            <a:lvl2pPr marL="718447" indent="-261253">
              <a:defRPr sz="3200"/>
            </a:lvl2pPr>
            <a:lvl3pPr marL="1219185" indent="-304796">
              <a:defRPr sz="3200"/>
            </a:lvl3pPr>
            <a:lvl4pPr marL="1737338" indent="-365755">
              <a:defRPr sz="3200"/>
            </a:lvl4pPr>
            <a:lvl5pPr marL="2194532" indent="-365755">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9"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90" y="457200"/>
            <a:ext cx="3932238"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9" y="987425"/>
            <a:ext cx="6172201" cy="4873626"/>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90" y="2057400"/>
            <a:ext cx="3932238" cy="3811588"/>
          </a:xfrm>
          <a:prstGeom prst="rect">
            <a:avLst/>
          </a:prstGeom>
        </p:spPr>
        <p:txBody>
          <a:bodyPr/>
          <a:lstStyle>
            <a:lvl1pPr marL="0" indent="0">
              <a:buSzTx/>
              <a:buFontTx/>
              <a:buNone/>
              <a:defRPr sz="1600"/>
            </a:lvl1pPr>
            <a:lvl2pPr marL="0" indent="457193">
              <a:buSzTx/>
              <a:buFontTx/>
              <a:buNone/>
              <a:defRPr sz="1600"/>
            </a:lvl2pPr>
            <a:lvl3pPr marL="0" indent="914388">
              <a:buSzTx/>
              <a:buFontTx/>
              <a:buNone/>
              <a:defRPr sz="1600"/>
            </a:lvl3pPr>
            <a:lvl4pPr marL="0" indent="1371583">
              <a:buSzTx/>
              <a:buFontTx/>
              <a:buNone/>
              <a:defRPr sz="1600"/>
            </a:lvl4pPr>
            <a:lvl5pPr marL="0" indent="1828776">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1"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1"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transition spd="med"/>
  <p:txStyles>
    <p:titleStyle>
      <a:lvl1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388"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596" marR="0" indent="-228596"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890" marR="0" indent="-266696"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24" marR="0" indent="-320035"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178" marR="0" indent="-355595"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372" marR="0" indent="-355595"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567" marR="0" indent="-355595"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762" marR="0" indent="-355595"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5956" marR="0" indent="-355595"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150" marR="0" indent="-355595" algn="l" defTabSz="914388"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5.jpeg"/><Relationship Id="rId4" Type="http://schemas.openxmlformats.org/officeDocument/2006/relationships/image" Target="../media/image2.pn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19.png"/><Relationship Id="rId10" Type="http://schemas.openxmlformats.org/officeDocument/2006/relationships/image" Target="../media/image33.jpeg"/><Relationship Id="rId4" Type="http://schemas.openxmlformats.org/officeDocument/2006/relationships/image" Target="../media/image2.pn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19.png"/><Relationship Id="rId10" Type="http://schemas.openxmlformats.org/officeDocument/2006/relationships/image" Target="../media/image39.jpeg"/><Relationship Id="rId4" Type="http://schemas.openxmlformats.org/officeDocument/2006/relationships/image" Target="../media/image2.pn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1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19.png"/><Relationship Id="rId4" Type="http://schemas.openxmlformats.org/officeDocument/2006/relationships/image" Target="../media/image43.jpeg"/><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25.xml"/><Relationship Id="rId16"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19.png"/><Relationship Id="rId15" Type="http://schemas.openxmlformats.org/officeDocument/2006/relationships/image" Target="../media/image60.jpeg"/><Relationship Id="rId10" Type="http://schemas.openxmlformats.org/officeDocument/2006/relationships/image" Target="../media/image55.jpeg"/><Relationship Id="rId4" Type="http://schemas.openxmlformats.org/officeDocument/2006/relationships/image" Target="../media/image2.png"/><Relationship Id="rId9" Type="http://schemas.openxmlformats.org/officeDocument/2006/relationships/image" Target="../media/image54.png"/><Relationship Id="rId1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1.png"/><Relationship Id="rId7"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19.png"/><Relationship Id="rId10" Type="http://schemas.openxmlformats.org/officeDocument/2006/relationships/image" Target="../media/image66.png"/><Relationship Id="rId4" Type="http://schemas.openxmlformats.org/officeDocument/2006/relationships/image" Target="../media/image2.png"/><Relationship Id="rId9" Type="http://schemas.openxmlformats.org/officeDocument/2006/relationships/image" Target="../media/image65.jpeg"/></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jpe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jpe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Прямоугольник 14"/>
          <p:cNvSpPr/>
          <p:nvPr/>
        </p:nvSpPr>
        <p:spPr>
          <a:xfrm>
            <a:off x="384316" y="4041"/>
            <a:ext cx="516631" cy="6853960"/>
          </a:xfrm>
          <a:prstGeom prst="rect">
            <a:avLst/>
          </a:prstGeom>
          <a:solidFill>
            <a:srgbClr val="FF9547"/>
          </a:solidFill>
          <a:ln w="12700">
            <a:miter lim="400000"/>
          </a:ln>
        </p:spPr>
        <p:txBody>
          <a:bodyPr lIns="45719" rIns="45719" anchor="ctr"/>
          <a:lstStyle/>
          <a:p>
            <a:pPr algn="ctr">
              <a:defRPr>
                <a:solidFill>
                  <a:srgbClr val="FFFFFF"/>
                </a:solidFill>
              </a:defRPr>
            </a:pPr>
            <a:endParaRPr/>
          </a:p>
        </p:txBody>
      </p:sp>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1061019" y="327114"/>
            <a:ext cx="10787545" cy="923787"/>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1055318" y="5797295"/>
            <a:ext cx="10787545" cy="788305"/>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2" name="TextBox 7">
            <a:extLst>
              <a:ext uri="{FF2B5EF4-FFF2-40B4-BE49-F238E27FC236}">
                <a16:creationId xmlns:a16="http://schemas.microsoft.com/office/drawing/2014/main" id="{E6740761-944C-9E4B-93A6-95F88B266D81}"/>
              </a:ext>
            </a:extLst>
          </p:cNvPr>
          <p:cNvSpPr txBox="1"/>
          <p:nvPr/>
        </p:nvSpPr>
        <p:spPr>
          <a:xfrm>
            <a:off x="1443349" y="4299083"/>
            <a:ext cx="7488380" cy="888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latin typeface="Helvetica" pitchFamily="2" charset="0"/>
                <a:cs typeface="Arial" panose="020B0604020202020204" pitchFamily="34" charset="0"/>
              </a:rPr>
              <a:t>BeHive Academy</a:t>
            </a:r>
          </a:p>
          <a:p>
            <a:pPr>
              <a:lnSpc>
                <a:spcPct val="70000"/>
              </a:lnSpc>
              <a:defRPr sz="2400">
                <a:latin typeface="Baron Neue"/>
                <a:ea typeface="Baron Neue"/>
                <a:cs typeface="Baron Neue"/>
                <a:sym typeface="Baron Neue"/>
              </a:defRPr>
            </a:pPr>
            <a:br>
              <a:rPr lang="en-US" altLang="zh-CN" dirty="0">
                <a:latin typeface="Helvetica" pitchFamily="2" charset="0"/>
                <a:cs typeface="Arial" panose="020B0604020202020204" pitchFamily="34" charset="0"/>
              </a:rPr>
            </a:br>
            <a:r>
              <a:rPr lang="en-US" altLang="zh-CN" dirty="0">
                <a:latin typeface="Helvetica" pitchFamily="2" charset="0"/>
                <a:cs typeface="Arial" panose="020B0604020202020204" pitchFamily="34" charset="0"/>
              </a:rPr>
              <a:t>Start Your Career In China</a:t>
            </a:r>
          </a:p>
        </p:txBody>
      </p:sp>
      <p:pic>
        <p:nvPicPr>
          <p:cNvPr id="3" name="Picture 2">
            <a:extLst>
              <a:ext uri="{FF2B5EF4-FFF2-40B4-BE49-F238E27FC236}">
                <a16:creationId xmlns:a16="http://schemas.microsoft.com/office/drawing/2014/main" id="{79E233E6-EA4B-5E46-99F7-20D2CAEFC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349" y="1903884"/>
            <a:ext cx="2671536" cy="11691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sp>
        <p:nvSpPr>
          <p:cNvPr id="14" name="Овал 21">
            <a:extLst>
              <a:ext uri="{FF2B5EF4-FFF2-40B4-BE49-F238E27FC236}">
                <a16:creationId xmlns:a16="http://schemas.microsoft.com/office/drawing/2014/main" id="{2FF9420C-762B-C242-962F-B5192272D729}"/>
              </a:ext>
            </a:extLst>
          </p:cNvPr>
          <p:cNvSpPr/>
          <p:nvPr/>
        </p:nvSpPr>
        <p:spPr>
          <a:xfrm>
            <a:off x="421581" y="842250"/>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564760" y="2106791"/>
            <a:ext cx="5984513" cy="1087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sz="3000" b="1" dirty="0">
                <a:solidFill>
                  <a:schemeClr val="tx1"/>
                </a:solidFill>
                <a:latin typeface="Helvetica" pitchFamily="2" charset="0"/>
                <a:cs typeface="Arial" panose="020B0604020202020204" pitchFamily="34" charset="0"/>
              </a:rPr>
              <a:t>FREEMIUM</a:t>
            </a:r>
          </a:p>
          <a:p>
            <a:pPr>
              <a:lnSpc>
                <a:spcPct val="70000"/>
              </a:lnSpc>
              <a:defRPr sz="2400">
                <a:latin typeface="Baron Neue"/>
                <a:ea typeface="Baron Neue"/>
                <a:cs typeface="Baron Neue"/>
                <a:sym typeface="Baron Neue"/>
              </a:defRPr>
            </a:pPr>
            <a:r>
              <a:rPr lang="en-US" sz="3000" b="1" dirty="0">
                <a:solidFill>
                  <a:schemeClr val="tx1"/>
                </a:solidFill>
                <a:latin typeface="Helvetica" pitchFamily="2" charset="0"/>
                <a:cs typeface="Arial" panose="020B0604020202020204" pitchFamily="34" charset="0"/>
              </a:rPr>
              <a:t>BUSINESS </a:t>
            </a:r>
          </a:p>
          <a:p>
            <a:pPr>
              <a:lnSpc>
                <a:spcPct val="70000"/>
              </a:lnSpc>
              <a:defRPr sz="2400">
                <a:latin typeface="Baron Neue"/>
                <a:ea typeface="Baron Neue"/>
                <a:cs typeface="Baron Neue"/>
                <a:sym typeface="Baron Neue"/>
              </a:defRPr>
            </a:pPr>
            <a:r>
              <a:rPr lang="en-US" sz="3000" b="1" dirty="0">
                <a:solidFill>
                  <a:schemeClr val="tx1"/>
                </a:solidFill>
                <a:latin typeface="Helvetica" pitchFamily="2" charset="0"/>
                <a:cs typeface="Arial" panose="020B0604020202020204" pitchFamily="34" charset="0"/>
              </a:rPr>
              <a:t>MODEL</a:t>
            </a:r>
            <a:endParaRPr lang="en-US" altLang="zh-CN" sz="3000" b="1" dirty="0">
              <a:solidFill>
                <a:schemeClr val="tx1"/>
              </a:solidFill>
              <a:latin typeface="Helvetica" pitchFamily="2" charset="0"/>
              <a:cs typeface="Arial" panose="020B0604020202020204" pitchFamily="34" charset="0"/>
            </a:endParaRPr>
          </a:p>
        </p:txBody>
      </p:sp>
      <p:pic>
        <p:nvPicPr>
          <p:cNvPr id="3" name="Picture 2">
            <a:extLst>
              <a:ext uri="{FF2B5EF4-FFF2-40B4-BE49-F238E27FC236}">
                <a16:creationId xmlns:a16="http://schemas.microsoft.com/office/drawing/2014/main" id="{8DA0ED2F-F5A0-4243-9E0D-013E73263270}"/>
              </a:ext>
            </a:extLst>
          </p:cNvPr>
          <p:cNvPicPr>
            <a:picLocks noChangeAspect="1"/>
          </p:cNvPicPr>
          <p:nvPr/>
        </p:nvPicPr>
        <p:blipFill rotWithShape="1">
          <a:blip r:embed="rId3">
            <a:extLst>
              <a:ext uri="{28A0092B-C50C-407E-A947-70E740481C1C}">
                <a14:useLocalDpi xmlns:a14="http://schemas.microsoft.com/office/drawing/2010/main" val="0"/>
              </a:ext>
            </a:extLst>
          </a:blip>
          <a:srcRect t="11885" b="5030"/>
          <a:stretch/>
        </p:blipFill>
        <p:spPr>
          <a:xfrm>
            <a:off x="3007380" y="853730"/>
            <a:ext cx="8810775" cy="4868622"/>
          </a:xfrm>
          <a:prstGeom prst="rect">
            <a:avLst/>
          </a:prstGeom>
        </p:spPr>
      </p:pic>
      <p:sp>
        <p:nvSpPr>
          <p:cNvPr id="17" name="TextBox 16">
            <a:extLst>
              <a:ext uri="{FF2B5EF4-FFF2-40B4-BE49-F238E27FC236}">
                <a16:creationId xmlns:a16="http://schemas.microsoft.com/office/drawing/2014/main" id="{25ABACBD-3448-184A-9654-C5F07CEF01B6}"/>
              </a:ext>
            </a:extLst>
          </p:cNvPr>
          <p:cNvSpPr txBox="1"/>
          <p:nvPr/>
        </p:nvSpPr>
        <p:spPr>
          <a:xfrm>
            <a:off x="329185" y="2580112"/>
            <a:ext cx="9239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br>
              <a:rPr lang="en-US" dirty="0"/>
            </a:br>
            <a:br>
              <a:rPr lang="en-US" dirty="0"/>
            </a:b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9" name="TextBox 18">
            <a:extLst>
              <a:ext uri="{FF2B5EF4-FFF2-40B4-BE49-F238E27FC236}">
                <a16:creationId xmlns:a16="http://schemas.microsoft.com/office/drawing/2014/main" id="{D4CE9D76-5666-6844-86BF-2A129F49561A}"/>
              </a:ext>
            </a:extLst>
          </p:cNvPr>
          <p:cNvSpPr txBox="1"/>
          <p:nvPr/>
        </p:nvSpPr>
        <p:spPr>
          <a:xfrm>
            <a:off x="7057337" y="768822"/>
            <a:ext cx="290597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Helvetica" pitchFamily="2" charset="0"/>
              </a:rPr>
              <a:t>Video Library</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Helvetica" pitchFamily="2" charset="0"/>
              </a:rPr>
              <a:t>Offline Networking</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Helvetica" pitchFamily="2" charset="0"/>
              </a:rPr>
              <a:t>WeChat Community</a:t>
            </a:r>
            <a:endParaRPr kumimoji="0" lang="en-US" b="1" u="none" strike="noStrike" cap="none" spc="0" normalizeH="0" baseline="0" dirty="0">
              <a:ln>
                <a:noFill/>
              </a:ln>
              <a:solidFill>
                <a:srgbClr val="000000"/>
              </a:solidFill>
              <a:effectLst/>
              <a:uFillTx/>
              <a:latin typeface="Helvetica" pitchFamily="2" charset="0"/>
              <a:sym typeface="Calibri"/>
            </a:endParaRPr>
          </a:p>
        </p:txBody>
      </p:sp>
      <p:sp>
        <p:nvSpPr>
          <p:cNvPr id="21" name="TextBox 20">
            <a:extLst>
              <a:ext uri="{FF2B5EF4-FFF2-40B4-BE49-F238E27FC236}">
                <a16:creationId xmlns:a16="http://schemas.microsoft.com/office/drawing/2014/main" id="{B2822B0E-07DF-B64F-AFBB-4D2CEC320225}"/>
              </a:ext>
            </a:extLst>
          </p:cNvPr>
          <p:cNvSpPr txBox="1"/>
          <p:nvPr/>
        </p:nvSpPr>
        <p:spPr>
          <a:xfrm>
            <a:off x="6549274" y="5310329"/>
            <a:ext cx="502318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en-US" b="1" dirty="0">
                <a:latin typeface="Helvetica" pitchFamily="2" charset="0"/>
              </a:rPr>
              <a:t>Online &amp; Offline Bootcamps</a:t>
            </a:r>
          </a:p>
        </p:txBody>
      </p:sp>
      <p:sp>
        <p:nvSpPr>
          <p:cNvPr id="22" name="TextBox 21">
            <a:extLst>
              <a:ext uri="{FF2B5EF4-FFF2-40B4-BE49-F238E27FC236}">
                <a16:creationId xmlns:a16="http://schemas.microsoft.com/office/drawing/2014/main" id="{F49BE34A-F9CD-544B-ABEC-2BB92C7557AF}"/>
              </a:ext>
            </a:extLst>
          </p:cNvPr>
          <p:cNvSpPr txBox="1"/>
          <p:nvPr/>
        </p:nvSpPr>
        <p:spPr>
          <a:xfrm>
            <a:off x="6549274" y="5073642"/>
            <a:ext cx="502318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en-US" b="1" dirty="0">
                <a:latin typeface="Helvetica" pitchFamily="2" charset="0"/>
              </a:rPr>
              <a:t>On-demand online courses</a:t>
            </a:r>
          </a:p>
        </p:txBody>
      </p:sp>
      <p:sp>
        <p:nvSpPr>
          <p:cNvPr id="23" name="TextBox 22">
            <a:extLst>
              <a:ext uri="{FF2B5EF4-FFF2-40B4-BE49-F238E27FC236}">
                <a16:creationId xmlns:a16="http://schemas.microsoft.com/office/drawing/2014/main" id="{1F03870A-7755-5F43-8E2E-18355C5C9CDF}"/>
              </a:ext>
            </a:extLst>
          </p:cNvPr>
          <p:cNvSpPr txBox="1"/>
          <p:nvPr/>
        </p:nvSpPr>
        <p:spPr>
          <a:xfrm>
            <a:off x="6549273" y="5870336"/>
            <a:ext cx="502318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en-US" b="1" dirty="0">
                <a:latin typeface="Helvetica" pitchFamily="2" charset="0"/>
              </a:rPr>
              <a:t>Summits</a:t>
            </a:r>
          </a:p>
        </p:txBody>
      </p:sp>
      <p:sp>
        <p:nvSpPr>
          <p:cNvPr id="24" name="TextBox 23">
            <a:extLst>
              <a:ext uri="{FF2B5EF4-FFF2-40B4-BE49-F238E27FC236}">
                <a16:creationId xmlns:a16="http://schemas.microsoft.com/office/drawing/2014/main" id="{143A6DB1-EE3D-7D41-B17C-C8C5B09E5211}"/>
              </a:ext>
            </a:extLst>
          </p:cNvPr>
          <p:cNvSpPr txBox="1"/>
          <p:nvPr/>
        </p:nvSpPr>
        <p:spPr>
          <a:xfrm>
            <a:off x="6549273" y="5565562"/>
            <a:ext cx="502318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en-US" b="1" dirty="0">
                <a:latin typeface="Helvetica" pitchFamily="2" charset="0"/>
              </a:rPr>
              <a:t>Networking &amp; Matching Events </a:t>
            </a:r>
          </a:p>
        </p:txBody>
      </p:sp>
      <p:sp>
        <p:nvSpPr>
          <p:cNvPr id="27" name="TextBox 26">
            <a:extLst>
              <a:ext uri="{FF2B5EF4-FFF2-40B4-BE49-F238E27FC236}">
                <a16:creationId xmlns:a16="http://schemas.microsoft.com/office/drawing/2014/main" id="{05429EA7-4D15-7B4D-9590-9DD3F339B32D}"/>
              </a:ext>
            </a:extLst>
          </p:cNvPr>
          <p:cNvSpPr txBox="1"/>
          <p:nvPr/>
        </p:nvSpPr>
        <p:spPr>
          <a:xfrm>
            <a:off x="4944050" y="993277"/>
            <a:ext cx="2113287" cy="36933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1" dirty="0">
                <a:latin typeface="Helvetica" pitchFamily="2" charset="0"/>
              </a:rPr>
              <a:t>Free </a:t>
            </a:r>
            <a:r>
              <a:rPr kumimoji="0" lang="en-US" sz="1800" b="1" i="0" u="none" strike="noStrike" cap="none" spc="0" normalizeH="0" baseline="0" dirty="0">
                <a:ln>
                  <a:noFill/>
                </a:ln>
                <a:solidFill>
                  <a:srgbClr val="000000"/>
                </a:solidFill>
                <a:effectLst/>
                <a:uFillTx/>
                <a:latin typeface="Helvetica" pitchFamily="2" charset="0"/>
                <a:sym typeface="Calibri"/>
              </a:rPr>
              <a:t>Membership</a:t>
            </a:r>
          </a:p>
        </p:txBody>
      </p:sp>
      <p:sp>
        <p:nvSpPr>
          <p:cNvPr id="28" name="TextBox 27">
            <a:extLst>
              <a:ext uri="{FF2B5EF4-FFF2-40B4-BE49-F238E27FC236}">
                <a16:creationId xmlns:a16="http://schemas.microsoft.com/office/drawing/2014/main" id="{F2B299D0-E506-014F-9BA5-721EF59DC4CE}"/>
              </a:ext>
            </a:extLst>
          </p:cNvPr>
          <p:cNvSpPr txBox="1"/>
          <p:nvPr/>
        </p:nvSpPr>
        <p:spPr>
          <a:xfrm>
            <a:off x="9963310" y="1613755"/>
            <a:ext cx="1167380" cy="369330"/>
          </a:xfrm>
          <a:prstGeom prst="rect">
            <a:avLst/>
          </a:prstGeom>
          <a:solidFill>
            <a:srgbClr val="4DBDC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j-ea"/>
                <a:cs typeface="+mj-cs"/>
                <a:sym typeface="Calibri"/>
              </a:rPr>
              <a:t>Member</a:t>
            </a:r>
          </a:p>
        </p:txBody>
      </p:sp>
      <p:sp>
        <p:nvSpPr>
          <p:cNvPr id="30" name="TextBox 29">
            <a:extLst>
              <a:ext uri="{FF2B5EF4-FFF2-40B4-BE49-F238E27FC236}">
                <a16:creationId xmlns:a16="http://schemas.microsoft.com/office/drawing/2014/main" id="{28182C9F-8E27-BB40-BBF8-A4E1429F8238}"/>
              </a:ext>
            </a:extLst>
          </p:cNvPr>
          <p:cNvSpPr txBox="1"/>
          <p:nvPr/>
        </p:nvSpPr>
        <p:spPr>
          <a:xfrm>
            <a:off x="9963310" y="4051565"/>
            <a:ext cx="1167380" cy="369330"/>
          </a:xfrm>
          <a:prstGeom prst="rect">
            <a:avLst/>
          </a:prstGeom>
          <a:solidFill>
            <a:srgbClr val="4DBDC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n-lt"/>
                <a:ea typeface="+mj-ea"/>
                <a:cs typeface="+mj-cs"/>
                <a:sym typeface="Calibri"/>
              </a:rPr>
              <a:t>Client</a:t>
            </a:r>
          </a:p>
        </p:txBody>
      </p:sp>
      <p:sp>
        <p:nvSpPr>
          <p:cNvPr id="31" name="TextBox 30">
            <a:extLst>
              <a:ext uri="{FF2B5EF4-FFF2-40B4-BE49-F238E27FC236}">
                <a16:creationId xmlns:a16="http://schemas.microsoft.com/office/drawing/2014/main" id="{663F2899-546B-2C40-904D-23913CDA2BD2}"/>
              </a:ext>
            </a:extLst>
          </p:cNvPr>
          <p:cNvSpPr txBox="1"/>
          <p:nvPr/>
        </p:nvSpPr>
        <p:spPr>
          <a:xfrm>
            <a:off x="5164755" y="3634661"/>
            <a:ext cx="2038268" cy="36933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Helvetica" pitchFamily="2" charset="0"/>
                <a:sym typeface="Calibri"/>
              </a:rPr>
              <a:t>Premium Content</a:t>
            </a:r>
          </a:p>
        </p:txBody>
      </p:sp>
      <p:pic>
        <p:nvPicPr>
          <p:cNvPr id="32" name="Picture 31">
            <a:extLst>
              <a:ext uri="{FF2B5EF4-FFF2-40B4-BE49-F238E27FC236}">
                <a16:creationId xmlns:a16="http://schemas.microsoft.com/office/drawing/2014/main" id="{47E6150D-BF44-8346-BFAA-82E09937E359}"/>
              </a:ext>
            </a:extLst>
          </p:cNvPr>
          <p:cNvPicPr>
            <a:picLocks noChangeAspect="1"/>
          </p:cNvPicPr>
          <p:nvPr/>
        </p:nvPicPr>
        <p:blipFill rotWithShape="1">
          <a:blip r:embed="rId3">
            <a:extLst>
              <a:ext uri="{28A0092B-C50C-407E-A947-70E740481C1C}">
                <a14:useLocalDpi xmlns:a14="http://schemas.microsoft.com/office/drawing/2010/main" val="0"/>
              </a:ext>
            </a:extLst>
          </a:blip>
          <a:srcRect l="8202" t="41529" r="82271" b="53162"/>
          <a:stretch/>
        </p:blipFill>
        <p:spPr>
          <a:xfrm>
            <a:off x="3717521" y="2803160"/>
            <a:ext cx="1004382" cy="372193"/>
          </a:xfrm>
          <a:prstGeom prst="rect">
            <a:avLst/>
          </a:prstGeom>
        </p:spPr>
      </p:pic>
      <p:pic>
        <p:nvPicPr>
          <p:cNvPr id="7" name="Picture 6">
            <a:extLst>
              <a:ext uri="{FF2B5EF4-FFF2-40B4-BE49-F238E27FC236}">
                <a16:creationId xmlns:a16="http://schemas.microsoft.com/office/drawing/2014/main" id="{C7B0A089-C876-F446-883C-C5404188A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016" y="2641072"/>
            <a:ext cx="1419326" cy="621115"/>
          </a:xfrm>
          <a:prstGeom prst="rect">
            <a:avLst/>
          </a:prstGeom>
        </p:spPr>
      </p:pic>
    </p:spTree>
    <p:extLst>
      <p:ext uri="{BB962C8B-B14F-4D97-AF65-F5344CB8AC3E}">
        <p14:creationId xmlns:p14="http://schemas.microsoft.com/office/powerpoint/2010/main" val="36147986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4" name="Овал 21">
            <a:extLst>
              <a:ext uri="{FF2B5EF4-FFF2-40B4-BE49-F238E27FC236}">
                <a16:creationId xmlns:a16="http://schemas.microsoft.com/office/drawing/2014/main" id="{2FF9420C-762B-C242-962F-B5192272D729}"/>
              </a:ext>
            </a:extLst>
          </p:cNvPr>
          <p:cNvSpPr/>
          <p:nvPr/>
        </p:nvSpPr>
        <p:spPr>
          <a:xfrm>
            <a:off x="506159" y="1009379"/>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626395" y="1266850"/>
            <a:ext cx="6970360" cy="440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sz="3000" b="1" dirty="0">
                <a:solidFill>
                  <a:schemeClr val="tx1"/>
                </a:solidFill>
                <a:latin typeface="Helvetica" pitchFamily="2" charset="0"/>
                <a:cs typeface="Arial" panose="020B0604020202020204" pitchFamily="34" charset="0"/>
              </a:rPr>
              <a:t>CURRENT MARKETING RESOURCES</a:t>
            </a:r>
            <a:endParaRPr lang="en-US" altLang="zh-CN" sz="3000" b="1" dirty="0">
              <a:solidFill>
                <a:schemeClr val="tx1"/>
              </a:solidFill>
              <a:latin typeface="Helvetica" pitchFamily="2" charset="0"/>
              <a:cs typeface="Arial" panose="020B0604020202020204" pitchFamily="34" charset="0"/>
            </a:endParaRPr>
          </a:p>
        </p:txBody>
      </p:sp>
      <p:pic>
        <p:nvPicPr>
          <p:cNvPr id="3" name="Picture 2">
            <a:extLst>
              <a:ext uri="{FF2B5EF4-FFF2-40B4-BE49-F238E27FC236}">
                <a16:creationId xmlns:a16="http://schemas.microsoft.com/office/drawing/2014/main" id="{BD7474F2-FCCD-480C-B372-3923653667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7858" y="3720884"/>
            <a:ext cx="700269" cy="700269"/>
          </a:xfrm>
          <a:prstGeom prst="rect">
            <a:avLst/>
          </a:prstGeom>
        </p:spPr>
      </p:pic>
      <p:pic>
        <p:nvPicPr>
          <p:cNvPr id="6" name="Picture 5">
            <a:extLst>
              <a:ext uri="{FF2B5EF4-FFF2-40B4-BE49-F238E27FC236}">
                <a16:creationId xmlns:a16="http://schemas.microsoft.com/office/drawing/2014/main" id="{1FA74AA7-B9F6-4E0B-9493-F67123E295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2551" y="4747775"/>
            <a:ext cx="700269" cy="700269"/>
          </a:xfrm>
          <a:prstGeom prst="rect">
            <a:avLst/>
          </a:prstGeom>
        </p:spPr>
      </p:pic>
      <p:sp>
        <p:nvSpPr>
          <p:cNvPr id="9" name="TextBox 8">
            <a:extLst>
              <a:ext uri="{FF2B5EF4-FFF2-40B4-BE49-F238E27FC236}">
                <a16:creationId xmlns:a16="http://schemas.microsoft.com/office/drawing/2014/main" id="{53B5B9FD-CA31-4DE4-839B-B02B394EAF68}"/>
              </a:ext>
            </a:extLst>
          </p:cNvPr>
          <p:cNvSpPr txBox="1"/>
          <p:nvPr/>
        </p:nvSpPr>
        <p:spPr>
          <a:xfrm>
            <a:off x="7746717" y="3909597"/>
            <a:ext cx="342818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dirty="0">
                <a:latin typeface="Helvetica" pitchFamily="2" charset="0"/>
              </a:rPr>
              <a:t>2500+ mailing list members</a:t>
            </a:r>
            <a:endParaRPr kumimoji="0" lang="en-US" sz="2000" b="1" u="none" strike="noStrike" cap="none" spc="0" normalizeH="0" baseline="0" dirty="0">
              <a:ln>
                <a:noFill/>
              </a:ln>
              <a:solidFill>
                <a:srgbClr val="000000"/>
              </a:solidFill>
              <a:effectLst/>
              <a:uFillTx/>
              <a:latin typeface="Helvetica" pitchFamily="2" charset="0"/>
              <a:sym typeface="Calibri"/>
            </a:endParaRPr>
          </a:p>
        </p:txBody>
      </p:sp>
      <p:sp>
        <p:nvSpPr>
          <p:cNvPr id="10" name="TextBox 9">
            <a:extLst>
              <a:ext uri="{FF2B5EF4-FFF2-40B4-BE49-F238E27FC236}">
                <a16:creationId xmlns:a16="http://schemas.microsoft.com/office/drawing/2014/main" id="{3F90AD6A-B83E-41DB-A08A-0A7F35622AD4}"/>
              </a:ext>
            </a:extLst>
          </p:cNvPr>
          <p:cNvSpPr txBox="1"/>
          <p:nvPr/>
        </p:nvSpPr>
        <p:spPr>
          <a:xfrm>
            <a:off x="5211410" y="4965640"/>
            <a:ext cx="253530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dirty="0">
                <a:latin typeface="Helvetica" pitchFamily="2" charset="0"/>
              </a:rPr>
              <a:t>40+ WeChat Groups</a:t>
            </a:r>
            <a:endParaRPr kumimoji="0" lang="en-US" sz="2000" b="1" u="none" strike="noStrike" cap="none" spc="0" normalizeH="0" baseline="0" dirty="0">
              <a:ln>
                <a:noFill/>
              </a:ln>
              <a:solidFill>
                <a:srgbClr val="000000"/>
              </a:solidFill>
              <a:effectLst/>
              <a:uFillTx/>
              <a:latin typeface="Helvetica" pitchFamily="2" charset="0"/>
              <a:sym typeface="Calibri"/>
            </a:endParaRPr>
          </a:p>
        </p:txBody>
      </p:sp>
      <p:pic>
        <p:nvPicPr>
          <p:cNvPr id="12" name="Picture 11">
            <a:extLst>
              <a:ext uri="{FF2B5EF4-FFF2-40B4-BE49-F238E27FC236}">
                <a16:creationId xmlns:a16="http://schemas.microsoft.com/office/drawing/2014/main" id="{AEF387D6-2D3F-4DE5-9145-D06CE12EA4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72" y="2311858"/>
            <a:ext cx="596174" cy="596174"/>
          </a:xfrm>
          <a:prstGeom prst="rect">
            <a:avLst/>
          </a:prstGeom>
        </p:spPr>
      </p:pic>
      <p:sp>
        <p:nvSpPr>
          <p:cNvPr id="13" name="TextBox 12">
            <a:extLst>
              <a:ext uri="{FF2B5EF4-FFF2-40B4-BE49-F238E27FC236}">
                <a16:creationId xmlns:a16="http://schemas.microsoft.com/office/drawing/2014/main" id="{E648287D-17D5-43D3-AECC-5A7D25490E3C}"/>
              </a:ext>
            </a:extLst>
          </p:cNvPr>
          <p:cNvSpPr txBox="1"/>
          <p:nvPr/>
        </p:nvSpPr>
        <p:spPr>
          <a:xfrm>
            <a:off x="1453131" y="2410169"/>
            <a:ext cx="4548679"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dirty="0">
                <a:latin typeface="Helvetica" pitchFamily="2" charset="0"/>
              </a:rPr>
              <a:t>Offline presence in Beijing/Shanghai</a:t>
            </a:r>
            <a:endParaRPr kumimoji="0" lang="en-US" sz="2000" b="1" u="none" strike="noStrike" cap="none" spc="0" normalizeH="0" baseline="0" dirty="0">
              <a:ln>
                <a:noFill/>
              </a:ln>
              <a:solidFill>
                <a:srgbClr val="000000"/>
              </a:solidFill>
              <a:effectLst/>
              <a:uFillTx/>
              <a:latin typeface="Helvetica" pitchFamily="2" charset="0"/>
              <a:sym typeface="Calibri"/>
            </a:endParaRPr>
          </a:p>
        </p:txBody>
      </p:sp>
      <p:pic>
        <p:nvPicPr>
          <p:cNvPr id="20" name="Picture 19">
            <a:extLst>
              <a:ext uri="{FF2B5EF4-FFF2-40B4-BE49-F238E27FC236}">
                <a16:creationId xmlns:a16="http://schemas.microsoft.com/office/drawing/2014/main" id="{B409351C-85F9-4EB1-B30A-DC923852CD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6395" y="3726149"/>
            <a:ext cx="695226" cy="695226"/>
          </a:xfrm>
          <a:prstGeom prst="rect">
            <a:avLst/>
          </a:prstGeom>
        </p:spPr>
      </p:pic>
      <p:sp>
        <p:nvSpPr>
          <p:cNvPr id="28" name="TextBox 27">
            <a:extLst>
              <a:ext uri="{FF2B5EF4-FFF2-40B4-BE49-F238E27FC236}">
                <a16:creationId xmlns:a16="http://schemas.microsoft.com/office/drawing/2014/main" id="{BFED6192-24AB-4A61-8082-E0B7601D8434}"/>
              </a:ext>
            </a:extLst>
          </p:cNvPr>
          <p:cNvSpPr txBox="1"/>
          <p:nvPr/>
        </p:nvSpPr>
        <p:spPr>
          <a:xfrm>
            <a:off x="2488180" y="3884166"/>
            <a:ext cx="196624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dirty="0">
                <a:latin typeface="Helvetica" pitchFamily="2" charset="0"/>
              </a:rPr>
              <a:t>8000+ Learners</a:t>
            </a:r>
            <a:endParaRPr kumimoji="0" lang="en-US" sz="2000" b="1" u="none" strike="noStrike" cap="none" spc="0" normalizeH="0" baseline="0" dirty="0">
              <a:ln>
                <a:noFill/>
              </a:ln>
              <a:solidFill>
                <a:srgbClr val="000000"/>
              </a:solidFill>
              <a:effectLst/>
              <a:uFillTx/>
              <a:latin typeface="Helvetica" pitchFamily="2" charset="0"/>
              <a:sym typeface="Calibri"/>
            </a:endParaRPr>
          </a:p>
        </p:txBody>
      </p:sp>
      <p:sp>
        <p:nvSpPr>
          <p:cNvPr id="2" name="TextBox 1">
            <a:extLst>
              <a:ext uri="{FF2B5EF4-FFF2-40B4-BE49-F238E27FC236}">
                <a16:creationId xmlns:a16="http://schemas.microsoft.com/office/drawing/2014/main" id="{8B1783AC-E1E9-F64E-AB13-F46514368C59}"/>
              </a:ext>
            </a:extLst>
          </p:cNvPr>
          <p:cNvSpPr txBox="1"/>
          <p:nvPr/>
        </p:nvSpPr>
        <p:spPr>
          <a:xfrm>
            <a:off x="7610908" y="2346703"/>
            <a:ext cx="371030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u="none" strike="noStrike" cap="none" spc="0" normalizeH="0" baseline="0" dirty="0">
                <a:ln>
                  <a:noFill/>
                </a:ln>
                <a:solidFill>
                  <a:srgbClr val="000000"/>
                </a:solidFill>
                <a:effectLst/>
                <a:uFillTx/>
                <a:latin typeface="Helvetica" pitchFamily="2" charset="0"/>
                <a:sym typeface="Calibri"/>
              </a:rPr>
              <a:t>30+ collaborations with </a:t>
            </a:r>
          </a:p>
          <a:p>
            <a:pPr marL="0" marR="0" indent="0" algn="l" defTabSz="914400" rtl="0" fontAlgn="auto" latinLnBrk="0" hangingPunct="0">
              <a:lnSpc>
                <a:spcPct val="100000"/>
              </a:lnSpc>
              <a:spcBef>
                <a:spcPts val="0"/>
              </a:spcBef>
              <a:spcAft>
                <a:spcPts val="0"/>
              </a:spcAft>
              <a:buClrTx/>
              <a:buSzTx/>
              <a:buFontTx/>
              <a:buNone/>
              <a:tabLst/>
            </a:pPr>
            <a:r>
              <a:rPr kumimoji="0" lang="en-US" sz="2000" b="1" u="none" strike="noStrike" cap="none" spc="0" normalizeH="0" baseline="0" dirty="0">
                <a:ln>
                  <a:noFill/>
                </a:ln>
                <a:solidFill>
                  <a:srgbClr val="000000"/>
                </a:solidFill>
                <a:effectLst/>
                <a:uFillTx/>
                <a:latin typeface="Helvetica" pitchFamily="2" charset="0"/>
                <a:sym typeface="Calibri"/>
              </a:rPr>
              <a:t>universities &amp; student groups</a:t>
            </a:r>
          </a:p>
        </p:txBody>
      </p:sp>
      <p:pic>
        <p:nvPicPr>
          <p:cNvPr id="5" name="Picture 4">
            <a:extLst>
              <a:ext uri="{FF2B5EF4-FFF2-40B4-BE49-F238E27FC236}">
                <a16:creationId xmlns:a16="http://schemas.microsoft.com/office/drawing/2014/main" id="{8A65A6D8-349E-E94E-85EA-3EA2EA3EFF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095" y="2091112"/>
            <a:ext cx="995264" cy="995264"/>
          </a:xfrm>
          <a:prstGeom prst="rect">
            <a:avLst/>
          </a:prstGeom>
        </p:spPr>
      </p:pic>
    </p:spTree>
    <p:extLst>
      <p:ext uri="{BB962C8B-B14F-4D97-AF65-F5344CB8AC3E}">
        <p14:creationId xmlns:p14="http://schemas.microsoft.com/office/powerpoint/2010/main" val="4452738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4" name="Овал 21">
            <a:extLst>
              <a:ext uri="{FF2B5EF4-FFF2-40B4-BE49-F238E27FC236}">
                <a16:creationId xmlns:a16="http://schemas.microsoft.com/office/drawing/2014/main" id="{2FF9420C-762B-C242-962F-B5192272D729}"/>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691912" y="1663864"/>
            <a:ext cx="5984513" cy="422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sz="3000" b="1" dirty="0">
                <a:solidFill>
                  <a:schemeClr val="tx1"/>
                </a:solidFill>
                <a:latin typeface="Arial" panose="020B0604020202020204" pitchFamily="34" charset="0"/>
                <a:cs typeface="Arial" panose="020B0604020202020204" pitchFamily="34" charset="0"/>
              </a:rPr>
              <a:t>GO TO MARKET PLAN</a:t>
            </a:r>
            <a:endParaRPr lang="en-US" altLang="zh-CN" sz="3000" b="1"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B3396E6-2679-1B45-8950-1A0848B61FAC}"/>
              </a:ext>
            </a:extLst>
          </p:cNvPr>
          <p:cNvSpPr txBox="1"/>
          <p:nvPr/>
        </p:nvSpPr>
        <p:spPr>
          <a:xfrm>
            <a:off x="329185" y="2580112"/>
            <a:ext cx="9239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br>
              <a:rPr lang="en-US" dirty="0"/>
            </a:br>
            <a:br>
              <a:rPr lang="en-US" dirty="0"/>
            </a:b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0" name="Picture 9">
            <a:extLst>
              <a:ext uri="{FF2B5EF4-FFF2-40B4-BE49-F238E27FC236}">
                <a16:creationId xmlns:a16="http://schemas.microsoft.com/office/drawing/2014/main" id="{5B04117F-54EE-CB42-BDB4-CE66B9E55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7259" y="2864320"/>
            <a:ext cx="2939166" cy="2378275"/>
          </a:xfrm>
          <a:prstGeom prst="rect">
            <a:avLst/>
          </a:prstGeom>
        </p:spPr>
      </p:pic>
      <p:pic>
        <p:nvPicPr>
          <p:cNvPr id="20" name="Picture 19">
            <a:extLst>
              <a:ext uri="{FF2B5EF4-FFF2-40B4-BE49-F238E27FC236}">
                <a16:creationId xmlns:a16="http://schemas.microsoft.com/office/drawing/2014/main" id="{F4C56C9F-CCEC-A447-9ADD-75B58F0D64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2210" y="2872193"/>
            <a:ext cx="2522285" cy="2522285"/>
          </a:xfrm>
          <a:prstGeom prst="rect">
            <a:avLst/>
          </a:prstGeom>
        </p:spPr>
      </p:pic>
      <p:pic>
        <p:nvPicPr>
          <p:cNvPr id="12" name="Picture 11">
            <a:extLst>
              <a:ext uri="{FF2B5EF4-FFF2-40B4-BE49-F238E27FC236}">
                <a16:creationId xmlns:a16="http://schemas.microsoft.com/office/drawing/2014/main" id="{318365B2-2362-D543-B072-45CAAA9373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5306" y="3072641"/>
            <a:ext cx="2137719" cy="2137719"/>
          </a:xfrm>
          <a:prstGeom prst="rect">
            <a:avLst/>
          </a:prstGeom>
        </p:spPr>
      </p:pic>
    </p:spTree>
    <p:extLst>
      <p:ext uri="{BB962C8B-B14F-4D97-AF65-F5344CB8AC3E}">
        <p14:creationId xmlns:p14="http://schemas.microsoft.com/office/powerpoint/2010/main" val="193987560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sp>
        <p:nvSpPr>
          <p:cNvPr id="14" name="Овал 21">
            <a:extLst>
              <a:ext uri="{FF2B5EF4-FFF2-40B4-BE49-F238E27FC236}">
                <a16:creationId xmlns:a16="http://schemas.microsoft.com/office/drawing/2014/main" id="{2FF9420C-762B-C242-962F-B5192272D729}"/>
              </a:ext>
            </a:extLst>
          </p:cNvPr>
          <p:cNvSpPr/>
          <p:nvPr/>
        </p:nvSpPr>
        <p:spPr>
          <a:xfrm>
            <a:off x="383629" y="349672"/>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447177" y="613731"/>
            <a:ext cx="5984513" cy="440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sz="3000" b="1" dirty="0">
                <a:solidFill>
                  <a:schemeClr val="tx1"/>
                </a:solidFill>
                <a:latin typeface="Helvetica" pitchFamily="2" charset="0"/>
                <a:cs typeface="Arial" panose="020B0604020202020204" pitchFamily="34" charset="0"/>
              </a:rPr>
              <a:t>MARKETING FUNNEL</a:t>
            </a:r>
            <a:endParaRPr lang="en-US" altLang="zh-CN" sz="3000" b="1" dirty="0">
              <a:solidFill>
                <a:schemeClr val="tx1"/>
              </a:solidFill>
              <a:latin typeface="Helvetica" pitchFamily="2" charset="0"/>
              <a:cs typeface="Arial" panose="020B0604020202020204" pitchFamily="34" charset="0"/>
            </a:endParaRPr>
          </a:p>
        </p:txBody>
      </p:sp>
      <p:sp>
        <p:nvSpPr>
          <p:cNvPr id="12" name="Freeform 11">
            <a:extLst>
              <a:ext uri="{FF2B5EF4-FFF2-40B4-BE49-F238E27FC236}">
                <a16:creationId xmlns:a16="http://schemas.microsoft.com/office/drawing/2014/main" id="{FA333E3D-D20E-2A4D-AC14-51063194560A}"/>
              </a:ext>
            </a:extLst>
          </p:cNvPr>
          <p:cNvSpPr/>
          <p:nvPr/>
        </p:nvSpPr>
        <p:spPr>
          <a:xfrm>
            <a:off x="5390348" y="3729122"/>
            <a:ext cx="1996294" cy="1183661"/>
          </a:xfrm>
          <a:custGeom>
            <a:avLst/>
            <a:gdLst>
              <a:gd name="connsiteX0" fmla="*/ 0 w 2147688"/>
              <a:gd name="connsiteY0" fmla="*/ 0 h 1584107"/>
              <a:gd name="connsiteX1" fmla="*/ 375 w 2147688"/>
              <a:gd name="connsiteY1" fmla="*/ 0 h 1584107"/>
              <a:gd name="connsiteX2" fmla="*/ 21252 w 2147688"/>
              <a:gd name="connsiteY2" fmla="*/ 62665 h 1584107"/>
              <a:gd name="connsiteX3" fmla="*/ 1073843 w 2147688"/>
              <a:gd name="connsiteY3" fmla="*/ 322262 h 1584107"/>
              <a:gd name="connsiteX4" fmla="*/ 2126435 w 2147688"/>
              <a:gd name="connsiteY4" fmla="*/ 62665 h 1584107"/>
              <a:gd name="connsiteX5" fmla="*/ 2147311 w 2147688"/>
              <a:gd name="connsiteY5" fmla="*/ 0 h 1584107"/>
              <a:gd name="connsiteX6" fmla="*/ 2147688 w 2147688"/>
              <a:gd name="connsiteY6" fmla="*/ 0 h 1584107"/>
              <a:gd name="connsiteX7" fmla="*/ 2122086 w 2147688"/>
              <a:gd name="connsiteY7" fmla="*/ 89335 h 1584107"/>
              <a:gd name="connsiteX8" fmla="*/ 1894679 w 2147688"/>
              <a:gd name="connsiteY8" fmla="*/ 1123290 h 1584107"/>
              <a:gd name="connsiteX9" fmla="*/ 1860495 w 2147688"/>
              <a:gd name="connsiteY9" fmla="*/ 1344494 h 1584107"/>
              <a:gd name="connsiteX10" fmla="*/ 1858853 w 2147688"/>
              <a:gd name="connsiteY10" fmla="*/ 1344494 h 1584107"/>
              <a:gd name="connsiteX11" fmla="*/ 1844251 w 2147688"/>
              <a:gd name="connsiteY11" fmla="*/ 1389409 h 1584107"/>
              <a:gd name="connsiteX12" fmla="*/ 1073843 w 2147688"/>
              <a:gd name="connsiteY12" fmla="*/ 1584107 h 1584107"/>
              <a:gd name="connsiteX13" fmla="*/ 303436 w 2147688"/>
              <a:gd name="connsiteY13" fmla="*/ 1389409 h 1584107"/>
              <a:gd name="connsiteX14" fmla="*/ 288833 w 2147688"/>
              <a:gd name="connsiteY14" fmla="*/ 1344494 h 1584107"/>
              <a:gd name="connsiteX15" fmla="*/ 287193 w 2147688"/>
              <a:gd name="connsiteY15" fmla="*/ 1344494 h 1584107"/>
              <a:gd name="connsiteX16" fmla="*/ 253009 w 2147688"/>
              <a:gd name="connsiteY16" fmla="*/ 1123290 h 1584107"/>
              <a:gd name="connsiteX17" fmla="*/ 25602 w 2147688"/>
              <a:gd name="connsiteY17" fmla="*/ 89335 h 158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7688" h="1584107">
                <a:moveTo>
                  <a:pt x="0" y="0"/>
                </a:moveTo>
                <a:lnTo>
                  <a:pt x="375" y="0"/>
                </a:lnTo>
                <a:lnTo>
                  <a:pt x="21252" y="62665"/>
                </a:lnTo>
                <a:cubicBezTo>
                  <a:pt x="121437" y="210817"/>
                  <a:pt x="554630" y="322262"/>
                  <a:pt x="1073843" y="322262"/>
                </a:cubicBezTo>
                <a:cubicBezTo>
                  <a:pt x="1593056" y="322262"/>
                  <a:pt x="2026249" y="210817"/>
                  <a:pt x="2126435" y="62665"/>
                </a:cubicBezTo>
                <a:lnTo>
                  <a:pt x="2147311" y="0"/>
                </a:lnTo>
                <a:lnTo>
                  <a:pt x="2147688" y="0"/>
                </a:lnTo>
                <a:lnTo>
                  <a:pt x="2122086" y="89335"/>
                </a:lnTo>
                <a:cubicBezTo>
                  <a:pt x="2027375" y="442800"/>
                  <a:pt x="1951720" y="789604"/>
                  <a:pt x="1894679" y="1123290"/>
                </a:cubicBezTo>
                <a:lnTo>
                  <a:pt x="1860495" y="1344494"/>
                </a:lnTo>
                <a:lnTo>
                  <a:pt x="1858853" y="1344494"/>
                </a:lnTo>
                <a:lnTo>
                  <a:pt x="1844251" y="1389409"/>
                </a:lnTo>
                <a:cubicBezTo>
                  <a:pt x="1770923" y="1500523"/>
                  <a:pt x="1453863" y="1584107"/>
                  <a:pt x="1073843" y="1584107"/>
                </a:cubicBezTo>
                <a:cubicBezTo>
                  <a:pt x="693824" y="1584107"/>
                  <a:pt x="376763" y="1500523"/>
                  <a:pt x="303436" y="1389409"/>
                </a:cubicBezTo>
                <a:lnTo>
                  <a:pt x="288833" y="1344494"/>
                </a:lnTo>
                <a:lnTo>
                  <a:pt x="287193" y="1344494"/>
                </a:lnTo>
                <a:lnTo>
                  <a:pt x="253009" y="1123290"/>
                </a:lnTo>
                <a:cubicBezTo>
                  <a:pt x="195968" y="789604"/>
                  <a:pt x="120313" y="442800"/>
                  <a:pt x="25602" y="89335"/>
                </a:cubicBezTo>
                <a:close/>
              </a:path>
            </a:pathLst>
          </a:custGeom>
          <a:solidFill>
            <a:srgbClr val="CF3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2082E19A-5310-B241-B7A7-B6D3877FFC43}"/>
              </a:ext>
            </a:extLst>
          </p:cNvPr>
          <p:cNvSpPr/>
          <p:nvPr/>
        </p:nvSpPr>
        <p:spPr>
          <a:xfrm rot="10800000">
            <a:off x="4959574" y="2724344"/>
            <a:ext cx="2857845" cy="1245575"/>
          </a:xfrm>
          <a:custGeom>
            <a:avLst/>
            <a:gdLst>
              <a:gd name="connsiteX0" fmla="*/ 2993434 w 4413566"/>
              <a:gd name="connsiteY0" fmla="*/ 1340901 h 5288263"/>
              <a:gd name="connsiteX1" fmla="*/ 2991794 w 4413566"/>
              <a:gd name="connsiteY1" fmla="*/ 1340901 h 5288263"/>
              <a:gd name="connsiteX2" fmla="*/ 2977191 w 4413566"/>
              <a:gd name="connsiteY2" fmla="*/ 1295986 h 5288263"/>
              <a:gd name="connsiteX3" fmla="*/ 2206784 w 4413566"/>
              <a:gd name="connsiteY3" fmla="*/ 1101288 h 5288263"/>
              <a:gd name="connsiteX4" fmla="*/ 1436376 w 4413566"/>
              <a:gd name="connsiteY4" fmla="*/ 1295986 h 5288263"/>
              <a:gd name="connsiteX5" fmla="*/ 1421774 w 4413566"/>
              <a:gd name="connsiteY5" fmla="*/ 1340901 h 5288263"/>
              <a:gd name="connsiteX6" fmla="*/ 1420132 w 4413566"/>
              <a:gd name="connsiteY6" fmla="*/ 1340901 h 5288263"/>
              <a:gd name="connsiteX7" fmla="*/ 1436802 w 4413566"/>
              <a:gd name="connsiteY7" fmla="*/ 1233030 h 5288263"/>
              <a:gd name="connsiteX8" fmla="*/ 1518092 w 4413566"/>
              <a:gd name="connsiteY8" fmla="*/ 32855 h 5288263"/>
              <a:gd name="connsiteX9" fmla="*/ 1516770 w 4413566"/>
              <a:gd name="connsiteY9" fmla="*/ 0 h 5288263"/>
              <a:gd name="connsiteX10" fmla="*/ 2896796 w 4413566"/>
              <a:gd name="connsiteY10" fmla="*/ 0 h 5288263"/>
              <a:gd name="connsiteX11" fmla="*/ 2895474 w 4413566"/>
              <a:gd name="connsiteY11" fmla="*/ 32855 h 5288263"/>
              <a:gd name="connsiteX12" fmla="*/ 2976764 w 4413566"/>
              <a:gd name="connsiteY12" fmla="*/ 1233030 h 5288263"/>
              <a:gd name="connsiteX13" fmla="*/ 1272398 w 4413566"/>
              <a:gd name="connsiteY13" fmla="*/ 2128987 h 5288263"/>
              <a:gd name="connsiteX14" fmla="*/ 1297621 w 4413566"/>
              <a:gd name="connsiteY14" fmla="*/ 2014096 h 5288263"/>
              <a:gd name="connsiteX15" fmla="*/ 1286371 w 4413566"/>
              <a:gd name="connsiteY15" fmla="*/ 2071666 h 5288263"/>
              <a:gd name="connsiteX16" fmla="*/ 3141169 w 4413566"/>
              <a:gd name="connsiteY16" fmla="*/ 2128989 h 5288263"/>
              <a:gd name="connsiteX17" fmla="*/ 3127195 w 4413566"/>
              <a:gd name="connsiteY17" fmla="*/ 2071666 h 5288263"/>
              <a:gd name="connsiteX18" fmla="*/ 3115945 w 4413566"/>
              <a:gd name="connsiteY18" fmla="*/ 2014093 h 5288263"/>
              <a:gd name="connsiteX19" fmla="*/ 3744072 w 4413566"/>
              <a:gd name="connsiteY19" fmla="*/ 4030101 h 5288263"/>
              <a:gd name="connsiteX20" fmla="*/ 3740737 w 4413566"/>
              <a:gd name="connsiteY20" fmla="*/ 4030101 h 5288263"/>
              <a:gd name="connsiteX21" fmla="*/ 3711766 w 4413566"/>
              <a:gd name="connsiteY21" fmla="*/ 3961674 h 5288263"/>
              <a:gd name="connsiteX22" fmla="*/ 2206784 w 4413566"/>
              <a:gd name="connsiteY22" fmla="*/ 3669628 h 5288263"/>
              <a:gd name="connsiteX23" fmla="*/ 701802 w 4413566"/>
              <a:gd name="connsiteY23" fmla="*/ 3961674 h 5288263"/>
              <a:gd name="connsiteX24" fmla="*/ 672830 w 4413566"/>
              <a:gd name="connsiteY24" fmla="*/ 4030101 h 5288263"/>
              <a:gd name="connsiteX25" fmla="*/ 669495 w 4413566"/>
              <a:gd name="connsiteY25" fmla="*/ 4030101 h 5288263"/>
              <a:gd name="connsiteX26" fmla="*/ 787596 w 4413566"/>
              <a:gd name="connsiteY26" fmla="*/ 3739987 h 5288263"/>
              <a:gd name="connsiteX27" fmla="*/ 1158541 w 4413566"/>
              <a:gd name="connsiteY27" fmla="*/ 2596060 h 5288263"/>
              <a:gd name="connsiteX28" fmla="*/ 1132939 w 4413566"/>
              <a:gd name="connsiteY28" fmla="*/ 2685395 h 5288263"/>
              <a:gd name="connsiteX29" fmla="*/ 1133316 w 4413566"/>
              <a:gd name="connsiteY29" fmla="*/ 2685395 h 5288263"/>
              <a:gd name="connsiteX30" fmla="*/ 1154192 w 4413566"/>
              <a:gd name="connsiteY30" fmla="*/ 2622730 h 5288263"/>
              <a:gd name="connsiteX31" fmla="*/ 2206784 w 4413566"/>
              <a:gd name="connsiteY31" fmla="*/ 2363133 h 5288263"/>
              <a:gd name="connsiteX32" fmla="*/ 3259375 w 4413566"/>
              <a:gd name="connsiteY32" fmla="*/ 2622730 h 5288263"/>
              <a:gd name="connsiteX33" fmla="*/ 3280252 w 4413566"/>
              <a:gd name="connsiteY33" fmla="*/ 2685395 h 5288263"/>
              <a:gd name="connsiteX34" fmla="*/ 3280627 w 4413566"/>
              <a:gd name="connsiteY34" fmla="*/ 2685395 h 5288263"/>
              <a:gd name="connsiteX35" fmla="*/ 3255025 w 4413566"/>
              <a:gd name="connsiteY35" fmla="*/ 2596060 h 5288263"/>
              <a:gd name="connsiteX36" fmla="*/ 3625970 w 4413566"/>
              <a:gd name="connsiteY36" fmla="*/ 3739987 h 5288263"/>
              <a:gd name="connsiteX37" fmla="*/ 27790 w 4413566"/>
              <a:gd name="connsiteY37" fmla="*/ 5249537 h 5288263"/>
              <a:gd name="connsiteX38" fmla="*/ 498921 w 4413566"/>
              <a:gd name="connsiteY38" fmla="*/ 4412260 h 5288263"/>
              <a:gd name="connsiteX39" fmla="*/ 563234 w 4413566"/>
              <a:gd name="connsiteY39" fmla="*/ 4270326 h 5288263"/>
              <a:gd name="connsiteX40" fmla="*/ 498921 w 4413566"/>
              <a:gd name="connsiteY40" fmla="*/ 4412260 h 5288263"/>
              <a:gd name="connsiteX41" fmla="*/ 27790 w 4413566"/>
              <a:gd name="connsiteY41" fmla="*/ 5249537 h 5288263"/>
              <a:gd name="connsiteX42" fmla="*/ 0 w 4413566"/>
              <a:gd name="connsiteY42" fmla="*/ 5288263 h 5288263"/>
              <a:gd name="connsiteX43" fmla="*/ 27790 w 4413566"/>
              <a:gd name="connsiteY43" fmla="*/ 5249537 h 5288263"/>
              <a:gd name="connsiteX44" fmla="*/ 3647 w 4413566"/>
              <a:gd name="connsiteY44" fmla="*/ 5283181 h 5288263"/>
              <a:gd name="connsiteX45" fmla="*/ 41024 w 4413566"/>
              <a:gd name="connsiteY45" fmla="*/ 5257130 h 5288263"/>
              <a:gd name="connsiteX46" fmla="*/ 2206784 w 4413566"/>
              <a:gd name="connsiteY46" fmla="*/ 4971581 h 5288263"/>
              <a:gd name="connsiteX47" fmla="*/ 4372544 w 4413566"/>
              <a:gd name="connsiteY47" fmla="*/ 5257130 h 5288263"/>
              <a:gd name="connsiteX48" fmla="*/ 4409920 w 4413566"/>
              <a:gd name="connsiteY48" fmla="*/ 5283180 h 5288263"/>
              <a:gd name="connsiteX49" fmla="*/ 4413566 w 4413566"/>
              <a:gd name="connsiteY49" fmla="*/ 5288261 h 5288263"/>
              <a:gd name="connsiteX50" fmla="*/ 4372544 w 4413566"/>
              <a:gd name="connsiteY50" fmla="*/ 5259670 h 5288263"/>
              <a:gd name="connsiteX51" fmla="*/ 2206784 w 4413566"/>
              <a:gd name="connsiteY51" fmla="*/ 4974121 h 5288263"/>
              <a:gd name="connsiteX52" fmla="*/ 41024 w 4413566"/>
              <a:gd name="connsiteY52" fmla="*/ 5259670 h 5288263"/>
              <a:gd name="connsiteX0" fmla="*/ 2993434 w 4413566"/>
              <a:gd name="connsiteY0" fmla="*/ 1340901 h 5288263"/>
              <a:gd name="connsiteX1" fmla="*/ 2991794 w 4413566"/>
              <a:gd name="connsiteY1" fmla="*/ 1340901 h 5288263"/>
              <a:gd name="connsiteX2" fmla="*/ 2977191 w 4413566"/>
              <a:gd name="connsiteY2" fmla="*/ 1295986 h 5288263"/>
              <a:gd name="connsiteX3" fmla="*/ 2206784 w 4413566"/>
              <a:gd name="connsiteY3" fmla="*/ 1101288 h 5288263"/>
              <a:gd name="connsiteX4" fmla="*/ 1436376 w 4413566"/>
              <a:gd name="connsiteY4" fmla="*/ 1295986 h 5288263"/>
              <a:gd name="connsiteX5" fmla="*/ 1421774 w 4413566"/>
              <a:gd name="connsiteY5" fmla="*/ 1340901 h 5288263"/>
              <a:gd name="connsiteX6" fmla="*/ 1420132 w 4413566"/>
              <a:gd name="connsiteY6" fmla="*/ 1340901 h 5288263"/>
              <a:gd name="connsiteX7" fmla="*/ 1436802 w 4413566"/>
              <a:gd name="connsiteY7" fmla="*/ 1233030 h 5288263"/>
              <a:gd name="connsiteX8" fmla="*/ 1518092 w 4413566"/>
              <a:gd name="connsiteY8" fmla="*/ 32855 h 5288263"/>
              <a:gd name="connsiteX9" fmla="*/ 1516770 w 4413566"/>
              <a:gd name="connsiteY9" fmla="*/ 0 h 5288263"/>
              <a:gd name="connsiteX10" fmla="*/ 2896796 w 4413566"/>
              <a:gd name="connsiteY10" fmla="*/ 0 h 5288263"/>
              <a:gd name="connsiteX11" fmla="*/ 2895474 w 4413566"/>
              <a:gd name="connsiteY11" fmla="*/ 32855 h 5288263"/>
              <a:gd name="connsiteX12" fmla="*/ 2976764 w 4413566"/>
              <a:gd name="connsiteY12" fmla="*/ 1233030 h 5288263"/>
              <a:gd name="connsiteX13" fmla="*/ 2993434 w 4413566"/>
              <a:gd name="connsiteY13" fmla="*/ 1340901 h 5288263"/>
              <a:gd name="connsiteX14" fmla="*/ 1272398 w 4413566"/>
              <a:gd name="connsiteY14" fmla="*/ 2128987 h 5288263"/>
              <a:gd name="connsiteX15" fmla="*/ 1297621 w 4413566"/>
              <a:gd name="connsiteY15" fmla="*/ 2014096 h 5288263"/>
              <a:gd name="connsiteX16" fmla="*/ 1286371 w 4413566"/>
              <a:gd name="connsiteY16" fmla="*/ 2071666 h 5288263"/>
              <a:gd name="connsiteX17" fmla="*/ 1272398 w 4413566"/>
              <a:gd name="connsiteY17" fmla="*/ 2128987 h 5288263"/>
              <a:gd name="connsiteX18" fmla="*/ 3141169 w 4413566"/>
              <a:gd name="connsiteY18" fmla="*/ 2128989 h 5288263"/>
              <a:gd name="connsiteX19" fmla="*/ 3127195 w 4413566"/>
              <a:gd name="connsiteY19" fmla="*/ 2071666 h 5288263"/>
              <a:gd name="connsiteX20" fmla="*/ 3115945 w 4413566"/>
              <a:gd name="connsiteY20" fmla="*/ 2014093 h 5288263"/>
              <a:gd name="connsiteX21" fmla="*/ 3141169 w 4413566"/>
              <a:gd name="connsiteY21" fmla="*/ 2128989 h 5288263"/>
              <a:gd name="connsiteX22" fmla="*/ 3744072 w 4413566"/>
              <a:gd name="connsiteY22" fmla="*/ 4030101 h 5288263"/>
              <a:gd name="connsiteX23" fmla="*/ 3740737 w 4413566"/>
              <a:gd name="connsiteY23" fmla="*/ 4030101 h 5288263"/>
              <a:gd name="connsiteX24" fmla="*/ 3711766 w 4413566"/>
              <a:gd name="connsiteY24" fmla="*/ 3961674 h 5288263"/>
              <a:gd name="connsiteX25" fmla="*/ 2206784 w 4413566"/>
              <a:gd name="connsiteY25" fmla="*/ 3669628 h 5288263"/>
              <a:gd name="connsiteX26" fmla="*/ 701802 w 4413566"/>
              <a:gd name="connsiteY26" fmla="*/ 3961674 h 5288263"/>
              <a:gd name="connsiteX27" fmla="*/ 672830 w 4413566"/>
              <a:gd name="connsiteY27" fmla="*/ 4030101 h 5288263"/>
              <a:gd name="connsiteX28" fmla="*/ 669495 w 4413566"/>
              <a:gd name="connsiteY28" fmla="*/ 4030101 h 5288263"/>
              <a:gd name="connsiteX29" fmla="*/ 787596 w 4413566"/>
              <a:gd name="connsiteY29" fmla="*/ 3739987 h 5288263"/>
              <a:gd name="connsiteX30" fmla="*/ 1158541 w 4413566"/>
              <a:gd name="connsiteY30" fmla="*/ 2596060 h 5288263"/>
              <a:gd name="connsiteX31" fmla="*/ 1132939 w 4413566"/>
              <a:gd name="connsiteY31" fmla="*/ 2685395 h 5288263"/>
              <a:gd name="connsiteX32" fmla="*/ 1133316 w 4413566"/>
              <a:gd name="connsiteY32" fmla="*/ 2685395 h 5288263"/>
              <a:gd name="connsiteX33" fmla="*/ 1154192 w 4413566"/>
              <a:gd name="connsiteY33" fmla="*/ 2622730 h 5288263"/>
              <a:gd name="connsiteX34" fmla="*/ 2206784 w 4413566"/>
              <a:gd name="connsiteY34" fmla="*/ 2363133 h 5288263"/>
              <a:gd name="connsiteX35" fmla="*/ 3259375 w 4413566"/>
              <a:gd name="connsiteY35" fmla="*/ 2622730 h 5288263"/>
              <a:gd name="connsiteX36" fmla="*/ 3280252 w 4413566"/>
              <a:gd name="connsiteY36" fmla="*/ 2685395 h 5288263"/>
              <a:gd name="connsiteX37" fmla="*/ 3280627 w 4413566"/>
              <a:gd name="connsiteY37" fmla="*/ 2685395 h 5288263"/>
              <a:gd name="connsiteX38" fmla="*/ 3255025 w 4413566"/>
              <a:gd name="connsiteY38" fmla="*/ 2596060 h 5288263"/>
              <a:gd name="connsiteX39" fmla="*/ 3625970 w 4413566"/>
              <a:gd name="connsiteY39" fmla="*/ 3739987 h 5288263"/>
              <a:gd name="connsiteX40" fmla="*/ 3744072 w 4413566"/>
              <a:gd name="connsiteY40" fmla="*/ 4030101 h 5288263"/>
              <a:gd name="connsiteX41" fmla="*/ 27790 w 4413566"/>
              <a:gd name="connsiteY41" fmla="*/ 5249537 h 5288263"/>
              <a:gd name="connsiteX42" fmla="*/ 498921 w 4413566"/>
              <a:gd name="connsiteY42" fmla="*/ 4412260 h 5288263"/>
              <a:gd name="connsiteX43" fmla="*/ 563234 w 4413566"/>
              <a:gd name="connsiteY43" fmla="*/ 4270326 h 5288263"/>
              <a:gd name="connsiteX44" fmla="*/ 498921 w 4413566"/>
              <a:gd name="connsiteY44" fmla="*/ 4412260 h 5288263"/>
              <a:gd name="connsiteX45" fmla="*/ 27790 w 4413566"/>
              <a:gd name="connsiteY45" fmla="*/ 5249537 h 5288263"/>
              <a:gd name="connsiteX46" fmla="*/ 0 w 4413566"/>
              <a:gd name="connsiteY46" fmla="*/ 5288263 h 5288263"/>
              <a:gd name="connsiteX47" fmla="*/ 27790 w 4413566"/>
              <a:gd name="connsiteY47" fmla="*/ 5249537 h 5288263"/>
              <a:gd name="connsiteX48" fmla="*/ 3647 w 4413566"/>
              <a:gd name="connsiteY48" fmla="*/ 5283181 h 5288263"/>
              <a:gd name="connsiteX49" fmla="*/ 41024 w 4413566"/>
              <a:gd name="connsiteY49" fmla="*/ 5257130 h 5288263"/>
              <a:gd name="connsiteX50" fmla="*/ 2206784 w 4413566"/>
              <a:gd name="connsiteY50" fmla="*/ 4971581 h 5288263"/>
              <a:gd name="connsiteX51" fmla="*/ 4372544 w 4413566"/>
              <a:gd name="connsiteY51" fmla="*/ 5257130 h 5288263"/>
              <a:gd name="connsiteX52" fmla="*/ 4409920 w 4413566"/>
              <a:gd name="connsiteY52" fmla="*/ 5283180 h 5288263"/>
              <a:gd name="connsiteX53" fmla="*/ 4413566 w 4413566"/>
              <a:gd name="connsiteY53" fmla="*/ 5288261 h 5288263"/>
              <a:gd name="connsiteX54" fmla="*/ 2206784 w 4413566"/>
              <a:gd name="connsiteY54" fmla="*/ 4974121 h 5288263"/>
              <a:gd name="connsiteX55" fmla="*/ 41024 w 4413566"/>
              <a:gd name="connsiteY55" fmla="*/ 5259670 h 5288263"/>
              <a:gd name="connsiteX56" fmla="*/ 0 w 4413566"/>
              <a:gd name="connsiteY56" fmla="*/ 5288263 h 5288263"/>
              <a:gd name="connsiteX0" fmla="*/ 2993434 w 4409920"/>
              <a:gd name="connsiteY0" fmla="*/ 1340901 h 5288263"/>
              <a:gd name="connsiteX1" fmla="*/ 2991794 w 4409920"/>
              <a:gd name="connsiteY1" fmla="*/ 1340901 h 5288263"/>
              <a:gd name="connsiteX2" fmla="*/ 2977191 w 4409920"/>
              <a:gd name="connsiteY2" fmla="*/ 1295986 h 5288263"/>
              <a:gd name="connsiteX3" fmla="*/ 2206784 w 4409920"/>
              <a:gd name="connsiteY3" fmla="*/ 1101288 h 5288263"/>
              <a:gd name="connsiteX4" fmla="*/ 1436376 w 4409920"/>
              <a:gd name="connsiteY4" fmla="*/ 1295986 h 5288263"/>
              <a:gd name="connsiteX5" fmla="*/ 1421774 w 4409920"/>
              <a:gd name="connsiteY5" fmla="*/ 1340901 h 5288263"/>
              <a:gd name="connsiteX6" fmla="*/ 1420132 w 4409920"/>
              <a:gd name="connsiteY6" fmla="*/ 1340901 h 5288263"/>
              <a:gd name="connsiteX7" fmla="*/ 1436802 w 4409920"/>
              <a:gd name="connsiteY7" fmla="*/ 1233030 h 5288263"/>
              <a:gd name="connsiteX8" fmla="*/ 1518092 w 4409920"/>
              <a:gd name="connsiteY8" fmla="*/ 32855 h 5288263"/>
              <a:gd name="connsiteX9" fmla="*/ 1516770 w 4409920"/>
              <a:gd name="connsiteY9" fmla="*/ 0 h 5288263"/>
              <a:gd name="connsiteX10" fmla="*/ 2896796 w 4409920"/>
              <a:gd name="connsiteY10" fmla="*/ 0 h 5288263"/>
              <a:gd name="connsiteX11" fmla="*/ 2895474 w 4409920"/>
              <a:gd name="connsiteY11" fmla="*/ 32855 h 5288263"/>
              <a:gd name="connsiteX12" fmla="*/ 2976764 w 4409920"/>
              <a:gd name="connsiteY12" fmla="*/ 1233030 h 5288263"/>
              <a:gd name="connsiteX13" fmla="*/ 2993434 w 4409920"/>
              <a:gd name="connsiteY13" fmla="*/ 1340901 h 5288263"/>
              <a:gd name="connsiteX14" fmla="*/ 1272398 w 4409920"/>
              <a:gd name="connsiteY14" fmla="*/ 2128987 h 5288263"/>
              <a:gd name="connsiteX15" fmla="*/ 1297621 w 4409920"/>
              <a:gd name="connsiteY15" fmla="*/ 2014096 h 5288263"/>
              <a:gd name="connsiteX16" fmla="*/ 1286371 w 4409920"/>
              <a:gd name="connsiteY16" fmla="*/ 2071666 h 5288263"/>
              <a:gd name="connsiteX17" fmla="*/ 1272398 w 4409920"/>
              <a:gd name="connsiteY17" fmla="*/ 2128987 h 5288263"/>
              <a:gd name="connsiteX18" fmla="*/ 3141169 w 4409920"/>
              <a:gd name="connsiteY18" fmla="*/ 2128989 h 5288263"/>
              <a:gd name="connsiteX19" fmla="*/ 3127195 w 4409920"/>
              <a:gd name="connsiteY19" fmla="*/ 2071666 h 5288263"/>
              <a:gd name="connsiteX20" fmla="*/ 3115945 w 4409920"/>
              <a:gd name="connsiteY20" fmla="*/ 2014093 h 5288263"/>
              <a:gd name="connsiteX21" fmla="*/ 3141169 w 4409920"/>
              <a:gd name="connsiteY21" fmla="*/ 2128989 h 5288263"/>
              <a:gd name="connsiteX22" fmla="*/ 3744072 w 4409920"/>
              <a:gd name="connsiteY22" fmla="*/ 4030101 h 5288263"/>
              <a:gd name="connsiteX23" fmla="*/ 3740737 w 4409920"/>
              <a:gd name="connsiteY23" fmla="*/ 4030101 h 5288263"/>
              <a:gd name="connsiteX24" fmla="*/ 3711766 w 4409920"/>
              <a:gd name="connsiteY24" fmla="*/ 3961674 h 5288263"/>
              <a:gd name="connsiteX25" fmla="*/ 2206784 w 4409920"/>
              <a:gd name="connsiteY25" fmla="*/ 3669628 h 5288263"/>
              <a:gd name="connsiteX26" fmla="*/ 701802 w 4409920"/>
              <a:gd name="connsiteY26" fmla="*/ 3961674 h 5288263"/>
              <a:gd name="connsiteX27" fmla="*/ 672830 w 4409920"/>
              <a:gd name="connsiteY27" fmla="*/ 4030101 h 5288263"/>
              <a:gd name="connsiteX28" fmla="*/ 669495 w 4409920"/>
              <a:gd name="connsiteY28" fmla="*/ 4030101 h 5288263"/>
              <a:gd name="connsiteX29" fmla="*/ 787596 w 4409920"/>
              <a:gd name="connsiteY29" fmla="*/ 3739987 h 5288263"/>
              <a:gd name="connsiteX30" fmla="*/ 1158541 w 4409920"/>
              <a:gd name="connsiteY30" fmla="*/ 2596060 h 5288263"/>
              <a:gd name="connsiteX31" fmla="*/ 1132939 w 4409920"/>
              <a:gd name="connsiteY31" fmla="*/ 2685395 h 5288263"/>
              <a:gd name="connsiteX32" fmla="*/ 1133316 w 4409920"/>
              <a:gd name="connsiteY32" fmla="*/ 2685395 h 5288263"/>
              <a:gd name="connsiteX33" fmla="*/ 1154192 w 4409920"/>
              <a:gd name="connsiteY33" fmla="*/ 2622730 h 5288263"/>
              <a:gd name="connsiteX34" fmla="*/ 2206784 w 4409920"/>
              <a:gd name="connsiteY34" fmla="*/ 2363133 h 5288263"/>
              <a:gd name="connsiteX35" fmla="*/ 3259375 w 4409920"/>
              <a:gd name="connsiteY35" fmla="*/ 2622730 h 5288263"/>
              <a:gd name="connsiteX36" fmla="*/ 3280252 w 4409920"/>
              <a:gd name="connsiteY36" fmla="*/ 2685395 h 5288263"/>
              <a:gd name="connsiteX37" fmla="*/ 3280627 w 4409920"/>
              <a:gd name="connsiteY37" fmla="*/ 2685395 h 5288263"/>
              <a:gd name="connsiteX38" fmla="*/ 3255025 w 4409920"/>
              <a:gd name="connsiteY38" fmla="*/ 2596060 h 5288263"/>
              <a:gd name="connsiteX39" fmla="*/ 3625970 w 4409920"/>
              <a:gd name="connsiteY39" fmla="*/ 3739987 h 5288263"/>
              <a:gd name="connsiteX40" fmla="*/ 3744072 w 4409920"/>
              <a:gd name="connsiteY40" fmla="*/ 4030101 h 5288263"/>
              <a:gd name="connsiteX41" fmla="*/ 27790 w 4409920"/>
              <a:gd name="connsiteY41" fmla="*/ 5249537 h 5288263"/>
              <a:gd name="connsiteX42" fmla="*/ 498921 w 4409920"/>
              <a:gd name="connsiteY42" fmla="*/ 4412260 h 5288263"/>
              <a:gd name="connsiteX43" fmla="*/ 563234 w 4409920"/>
              <a:gd name="connsiteY43" fmla="*/ 4270326 h 5288263"/>
              <a:gd name="connsiteX44" fmla="*/ 498921 w 4409920"/>
              <a:gd name="connsiteY44" fmla="*/ 4412260 h 5288263"/>
              <a:gd name="connsiteX45" fmla="*/ 27790 w 4409920"/>
              <a:gd name="connsiteY45" fmla="*/ 5249537 h 5288263"/>
              <a:gd name="connsiteX46" fmla="*/ 0 w 4409920"/>
              <a:gd name="connsiteY46" fmla="*/ 5288263 h 5288263"/>
              <a:gd name="connsiteX47" fmla="*/ 27790 w 4409920"/>
              <a:gd name="connsiteY47" fmla="*/ 5249537 h 5288263"/>
              <a:gd name="connsiteX48" fmla="*/ 3647 w 4409920"/>
              <a:gd name="connsiteY48" fmla="*/ 5283181 h 5288263"/>
              <a:gd name="connsiteX49" fmla="*/ 41024 w 4409920"/>
              <a:gd name="connsiteY49" fmla="*/ 5257130 h 5288263"/>
              <a:gd name="connsiteX50" fmla="*/ 2206784 w 4409920"/>
              <a:gd name="connsiteY50" fmla="*/ 4971581 h 5288263"/>
              <a:gd name="connsiteX51" fmla="*/ 4372544 w 4409920"/>
              <a:gd name="connsiteY51" fmla="*/ 5257130 h 5288263"/>
              <a:gd name="connsiteX52" fmla="*/ 4409920 w 4409920"/>
              <a:gd name="connsiteY52" fmla="*/ 5283180 h 5288263"/>
              <a:gd name="connsiteX53" fmla="*/ 2206784 w 4409920"/>
              <a:gd name="connsiteY53" fmla="*/ 4974121 h 5288263"/>
              <a:gd name="connsiteX54" fmla="*/ 41024 w 4409920"/>
              <a:gd name="connsiteY54" fmla="*/ 5259670 h 5288263"/>
              <a:gd name="connsiteX55" fmla="*/ 0 w 4409920"/>
              <a:gd name="connsiteY55" fmla="*/ 5288263 h 5288263"/>
              <a:gd name="connsiteX0" fmla="*/ 2993434 w 4372544"/>
              <a:gd name="connsiteY0" fmla="*/ 1340901 h 5288263"/>
              <a:gd name="connsiteX1" fmla="*/ 2991794 w 4372544"/>
              <a:gd name="connsiteY1" fmla="*/ 1340901 h 5288263"/>
              <a:gd name="connsiteX2" fmla="*/ 2977191 w 4372544"/>
              <a:gd name="connsiteY2" fmla="*/ 1295986 h 5288263"/>
              <a:gd name="connsiteX3" fmla="*/ 2206784 w 4372544"/>
              <a:gd name="connsiteY3" fmla="*/ 1101288 h 5288263"/>
              <a:gd name="connsiteX4" fmla="*/ 1436376 w 4372544"/>
              <a:gd name="connsiteY4" fmla="*/ 1295986 h 5288263"/>
              <a:gd name="connsiteX5" fmla="*/ 1421774 w 4372544"/>
              <a:gd name="connsiteY5" fmla="*/ 1340901 h 5288263"/>
              <a:gd name="connsiteX6" fmla="*/ 1420132 w 4372544"/>
              <a:gd name="connsiteY6" fmla="*/ 1340901 h 5288263"/>
              <a:gd name="connsiteX7" fmla="*/ 1436802 w 4372544"/>
              <a:gd name="connsiteY7" fmla="*/ 1233030 h 5288263"/>
              <a:gd name="connsiteX8" fmla="*/ 1518092 w 4372544"/>
              <a:gd name="connsiteY8" fmla="*/ 32855 h 5288263"/>
              <a:gd name="connsiteX9" fmla="*/ 1516770 w 4372544"/>
              <a:gd name="connsiteY9" fmla="*/ 0 h 5288263"/>
              <a:gd name="connsiteX10" fmla="*/ 2896796 w 4372544"/>
              <a:gd name="connsiteY10" fmla="*/ 0 h 5288263"/>
              <a:gd name="connsiteX11" fmla="*/ 2895474 w 4372544"/>
              <a:gd name="connsiteY11" fmla="*/ 32855 h 5288263"/>
              <a:gd name="connsiteX12" fmla="*/ 2976764 w 4372544"/>
              <a:gd name="connsiteY12" fmla="*/ 1233030 h 5288263"/>
              <a:gd name="connsiteX13" fmla="*/ 2993434 w 4372544"/>
              <a:gd name="connsiteY13" fmla="*/ 1340901 h 5288263"/>
              <a:gd name="connsiteX14" fmla="*/ 1272398 w 4372544"/>
              <a:gd name="connsiteY14" fmla="*/ 2128987 h 5288263"/>
              <a:gd name="connsiteX15" fmla="*/ 1297621 w 4372544"/>
              <a:gd name="connsiteY15" fmla="*/ 2014096 h 5288263"/>
              <a:gd name="connsiteX16" fmla="*/ 1286371 w 4372544"/>
              <a:gd name="connsiteY16" fmla="*/ 2071666 h 5288263"/>
              <a:gd name="connsiteX17" fmla="*/ 1272398 w 4372544"/>
              <a:gd name="connsiteY17" fmla="*/ 2128987 h 5288263"/>
              <a:gd name="connsiteX18" fmla="*/ 3141169 w 4372544"/>
              <a:gd name="connsiteY18" fmla="*/ 2128989 h 5288263"/>
              <a:gd name="connsiteX19" fmla="*/ 3127195 w 4372544"/>
              <a:gd name="connsiteY19" fmla="*/ 2071666 h 5288263"/>
              <a:gd name="connsiteX20" fmla="*/ 3115945 w 4372544"/>
              <a:gd name="connsiteY20" fmla="*/ 2014093 h 5288263"/>
              <a:gd name="connsiteX21" fmla="*/ 3141169 w 4372544"/>
              <a:gd name="connsiteY21" fmla="*/ 2128989 h 5288263"/>
              <a:gd name="connsiteX22" fmla="*/ 3744072 w 4372544"/>
              <a:gd name="connsiteY22" fmla="*/ 4030101 h 5288263"/>
              <a:gd name="connsiteX23" fmla="*/ 3740737 w 4372544"/>
              <a:gd name="connsiteY23" fmla="*/ 4030101 h 5288263"/>
              <a:gd name="connsiteX24" fmla="*/ 3711766 w 4372544"/>
              <a:gd name="connsiteY24" fmla="*/ 3961674 h 5288263"/>
              <a:gd name="connsiteX25" fmla="*/ 2206784 w 4372544"/>
              <a:gd name="connsiteY25" fmla="*/ 3669628 h 5288263"/>
              <a:gd name="connsiteX26" fmla="*/ 701802 w 4372544"/>
              <a:gd name="connsiteY26" fmla="*/ 3961674 h 5288263"/>
              <a:gd name="connsiteX27" fmla="*/ 672830 w 4372544"/>
              <a:gd name="connsiteY27" fmla="*/ 4030101 h 5288263"/>
              <a:gd name="connsiteX28" fmla="*/ 669495 w 4372544"/>
              <a:gd name="connsiteY28" fmla="*/ 4030101 h 5288263"/>
              <a:gd name="connsiteX29" fmla="*/ 787596 w 4372544"/>
              <a:gd name="connsiteY29" fmla="*/ 3739987 h 5288263"/>
              <a:gd name="connsiteX30" fmla="*/ 1158541 w 4372544"/>
              <a:gd name="connsiteY30" fmla="*/ 2596060 h 5288263"/>
              <a:gd name="connsiteX31" fmla="*/ 1132939 w 4372544"/>
              <a:gd name="connsiteY31" fmla="*/ 2685395 h 5288263"/>
              <a:gd name="connsiteX32" fmla="*/ 1133316 w 4372544"/>
              <a:gd name="connsiteY32" fmla="*/ 2685395 h 5288263"/>
              <a:gd name="connsiteX33" fmla="*/ 1154192 w 4372544"/>
              <a:gd name="connsiteY33" fmla="*/ 2622730 h 5288263"/>
              <a:gd name="connsiteX34" fmla="*/ 2206784 w 4372544"/>
              <a:gd name="connsiteY34" fmla="*/ 2363133 h 5288263"/>
              <a:gd name="connsiteX35" fmla="*/ 3259375 w 4372544"/>
              <a:gd name="connsiteY35" fmla="*/ 2622730 h 5288263"/>
              <a:gd name="connsiteX36" fmla="*/ 3280252 w 4372544"/>
              <a:gd name="connsiteY36" fmla="*/ 2685395 h 5288263"/>
              <a:gd name="connsiteX37" fmla="*/ 3280627 w 4372544"/>
              <a:gd name="connsiteY37" fmla="*/ 2685395 h 5288263"/>
              <a:gd name="connsiteX38" fmla="*/ 3255025 w 4372544"/>
              <a:gd name="connsiteY38" fmla="*/ 2596060 h 5288263"/>
              <a:gd name="connsiteX39" fmla="*/ 3625970 w 4372544"/>
              <a:gd name="connsiteY39" fmla="*/ 3739987 h 5288263"/>
              <a:gd name="connsiteX40" fmla="*/ 3744072 w 4372544"/>
              <a:gd name="connsiteY40" fmla="*/ 4030101 h 5288263"/>
              <a:gd name="connsiteX41" fmla="*/ 27790 w 4372544"/>
              <a:gd name="connsiteY41" fmla="*/ 5249537 h 5288263"/>
              <a:gd name="connsiteX42" fmla="*/ 498921 w 4372544"/>
              <a:gd name="connsiteY42" fmla="*/ 4412260 h 5288263"/>
              <a:gd name="connsiteX43" fmla="*/ 563234 w 4372544"/>
              <a:gd name="connsiteY43" fmla="*/ 4270326 h 5288263"/>
              <a:gd name="connsiteX44" fmla="*/ 498921 w 4372544"/>
              <a:gd name="connsiteY44" fmla="*/ 4412260 h 5288263"/>
              <a:gd name="connsiteX45" fmla="*/ 27790 w 4372544"/>
              <a:gd name="connsiteY45" fmla="*/ 5249537 h 5288263"/>
              <a:gd name="connsiteX46" fmla="*/ 0 w 4372544"/>
              <a:gd name="connsiteY46" fmla="*/ 5288263 h 5288263"/>
              <a:gd name="connsiteX47" fmla="*/ 27790 w 4372544"/>
              <a:gd name="connsiteY47" fmla="*/ 5249537 h 5288263"/>
              <a:gd name="connsiteX48" fmla="*/ 3647 w 4372544"/>
              <a:gd name="connsiteY48" fmla="*/ 5283181 h 5288263"/>
              <a:gd name="connsiteX49" fmla="*/ 41024 w 4372544"/>
              <a:gd name="connsiteY49" fmla="*/ 5257130 h 5288263"/>
              <a:gd name="connsiteX50" fmla="*/ 2206784 w 4372544"/>
              <a:gd name="connsiteY50" fmla="*/ 4971581 h 5288263"/>
              <a:gd name="connsiteX51" fmla="*/ 4372544 w 4372544"/>
              <a:gd name="connsiteY51" fmla="*/ 5257130 h 5288263"/>
              <a:gd name="connsiteX52" fmla="*/ 2206784 w 4372544"/>
              <a:gd name="connsiteY52" fmla="*/ 4974121 h 5288263"/>
              <a:gd name="connsiteX53" fmla="*/ 41024 w 4372544"/>
              <a:gd name="connsiteY53" fmla="*/ 5259670 h 5288263"/>
              <a:gd name="connsiteX54" fmla="*/ 0 w 4372544"/>
              <a:gd name="connsiteY54"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2206784 w 3744072"/>
              <a:gd name="connsiteY50" fmla="*/ 4971581 h 5288263"/>
              <a:gd name="connsiteX51" fmla="*/ 2206784 w 3744072"/>
              <a:gd name="connsiteY51" fmla="*/ 4974121 h 5288263"/>
              <a:gd name="connsiteX52" fmla="*/ 41024 w 3744072"/>
              <a:gd name="connsiteY52" fmla="*/ 5259670 h 5288263"/>
              <a:gd name="connsiteX53" fmla="*/ 0 w 3744072"/>
              <a:gd name="connsiteY53"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2206784 w 3744072"/>
              <a:gd name="connsiteY50" fmla="*/ 4971581 h 5288263"/>
              <a:gd name="connsiteX51" fmla="*/ 41024 w 3744072"/>
              <a:gd name="connsiteY51" fmla="*/ 5259670 h 5288263"/>
              <a:gd name="connsiteX52" fmla="*/ 0 w 3744072"/>
              <a:gd name="connsiteY52" fmla="*/ 5288263 h 5288263"/>
              <a:gd name="connsiteX0" fmla="*/ 2993434 w 3744072"/>
              <a:gd name="connsiteY0" fmla="*/ 1340901 h 5288263"/>
              <a:gd name="connsiteX1" fmla="*/ 2991794 w 3744072"/>
              <a:gd name="connsiteY1" fmla="*/ 1340901 h 5288263"/>
              <a:gd name="connsiteX2" fmla="*/ 2977191 w 3744072"/>
              <a:gd name="connsiteY2" fmla="*/ 1295986 h 5288263"/>
              <a:gd name="connsiteX3" fmla="*/ 2206784 w 3744072"/>
              <a:gd name="connsiteY3" fmla="*/ 1101288 h 5288263"/>
              <a:gd name="connsiteX4" fmla="*/ 1436376 w 3744072"/>
              <a:gd name="connsiteY4" fmla="*/ 1295986 h 5288263"/>
              <a:gd name="connsiteX5" fmla="*/ 1421774 w 3744072"/>
              <a:gd name="connsiteY5" fmla="*/ 1340901 h 5288263"/>
              <a:gd name="connsiteX6" fmla="*/ 1420132 w 3744072"/>
              <a:gd name="connsiteY6" fmla="*/ 1340901 h 5288263"/>
              <a:gd name="connsiteX7" fmla="*/ 1436802 w 3744072"/>
              <a:gd name="connsiteY7" fmla="*/ 1233030 h 5288263"/>
              <a:gd name="connsiteX8" fmla="*/ 1518092 w 3744072"/>
              <a:gd name="connsiteY8" fmla="*/ 32855 h 5288263"/>
              <a:gd name="connsiteX9" fmla="*/ 1516770 w 3744072"/>
              <a:gd name="connsiteY9" fmla="*/ 0 h 5288263"/>
              <a:gd name="connsiteX10" fmla="*/ 2896796 w 3744072"/>
              <a:gd name="connsiteY10" fmla="*/ 0 h 5288263"/>
              <a:gd name="connsiteX11" fmla="*/ 2895474 w 3744072"/>
              <a:gd name="connsiteY11" fmla="*/ 32855 h 5288263"/>
              <a:gd name="connsiteX12" fmla="*/ 2976764 w 3744072"/>
              <a:gd name="connsiteY12" fmla="*/ 1233030 h 5288263"/>
              <a:gd name="connsiteX13" fmla="*/ 2993434 w 3744072"/>
              <a:gd name="connsiteY13" fmla="*/ 1340901 h 5288263"/>
              <a:gd name="connsiteX14" fmla="*/ 1272398 w 3744072"/>
              <a:gd name="connsiteY14" fmla="*/ 2128987 h 5288263"/>
              <a:gd name="connsiteX15" fmla="*/ 1297621 w 3744072"/>
              <a:gd name="connsiteY15" fmla="*/ 2014096 h 5288263"/>
              <a:gd name="connsiteX16" fmla="*/ 1286371 w 3744072"/>
              <a:gd name="connsiteY16" fmla="*/ 2071666 h 5288263"/>
              <a:gd name="connsiteX17" fmla="*/ 1272398 w 3744072"/>
              <a:gd name="connsiteY17" fmla="*/ 2128987 h 5288263"/>
              <a:gd name="connsiteX18" fmla="*/ 3141169 w 3744072"/>
              <a:gd name="connsiteY18" fmla="*/ 2128989 h 5288263"/>
              <a:gd name="connsiteX19" fmla="*/ 3127195 w 3744072"/>
              <a:gd name="connsiteY19" fmla="*/ 2071666 h 5288263"/>
              <a:gd name="connsiteX20" fmla="*/ 3115945 w 3744072"/>
              <a:gd name="connsiteY20" fmla="*/ 2014093 h 5288263"/>
              <a:gd name="connsiteX21" fmla="*/ 3141169 w 3744072"/>
              <a:gd name="connsiteY21" fmla="*/ 2128989 h 5288263"/>
              <a:gd name="connsiteX22" fmla="*/ 3744072 w 3744072"/>
              <a:gd name="connsiteY22" fmla="*/ 4030101 h 5288263"/>
              <a:gd name="connsiteX23" fmla="*/ 3740737 w 3744072"/>
              <a:gd name="connsiteY23" fmla="*/ 4030101 h 5288263"/>
              <a:gd name="connsiteX24" fmla="*/ 3711766 w 3744072"/>
              <a:gd name="connsiteY24" fmla="*/ 3961674 h 5288263"/>
              <a:gd name="connsiteX25" fmla="*/ 2206784 w 3744072"/>
              <a:gd name="connsiteY25" fmla="*/ 3669628 h 5288263"/>
              <a:gd name="connsiteX26" fmla="*/ 701802 w 3744072"/>
              <a:gd name="connsiteY26" fmla="*/ 3961674 h 5288263"/>
              <a:gd name="connsiteX27" fmla="*/ 672830 w 3744072"/>
              <a:gd name="connsiteY27" fmla="*/ 4030101 h 5288263"/>
              <a:gd name="connsiteX28" fmla="*/ 669495 w 3744072"/>
              <a:gd name="connsiteY28" fmla="*/ 4030101 h 5288263"/>
              <a:gd name="connsiteX29" fmla="*/ 787596 w 3744072"/>
              <a:gd name="connsiteY29" fmla="*/ 3739987 h 5288263"/>
              <a:gd name="connsiteX30" fmla="*/ 1158541 w 3744072"/>
              <a:gd name="connsiteY30" fmla="*/ 2596060 h 5288263"/>
              <a:gd name="connsiteX31" fmla="*/ 1132939 w 3744072"/>
              <a:gd name="connsiteY31" fmla="*/ 2685395 h 5288263"/>
              <a:gd name="connsiteX32" fmla="*/ 1133316 w 3744072"/>
              <a:gd name="connsiteY32" fmla="*/ 2685395 h 5288263"/>
              <a:gd name="connsiteX33" fmla="*/ 1154192 w 3744072"/>
              <a:gd name="connsiteY33" fmla="*/ 2622730 h 5288263"/>
              <a:gd name="connsiteX34" fmla="*/ 2206784 w 3744072"/>
              <a:gd name="connsiteY34" fmla="*/ 2363133 h 5288263"/>
              <a:gd name="connsiteX35" fmla="*/ 3259375 w 3744072"/>
              <a:gd name="connsiteY35" fmla="*/ 2622730 h 5288263"/>
              <a:gd name="connsiteX36" fmla="*/ 3280252 w 3744072"/>
              <a:gd name="connsiteY36" fmla="*/ 2685395 h 5288263"/>
              <a:gd name="connsiteX37" fmla="*/ 3280627 w 3744072"/>
              <a:gd name="connsiteY37" fmla="*/ 2685395 h 5288263"/>
              <a:gd name="connsiteX38" fmla="*/ 3255025 w 3744072"/>
              <a:gd name="connsiteY38" fmla="*/ 2596060 h 5288263"/>
              <a:gd name="connsiteX39" fmla="*/ 3625970 w 3744072"/>
              <a:gd name="connsiteY39" fmla="*/ 3739987 h 5288263"/>
              <a:gd name="connsiteX40" fmla="*/ 3744072 w 3744072"/>
              <a:gd name="connsiteY40" fmla="*/ 4030101 h 5288263"/>
              <a:gd name="connsiteX41" fmla="*/ 27790 w 3744072"/>
              <a:gd name="connsiteY41" fmla="*/ 5249537 h 5288263"/>
              <a:gd name="connsiteX42" fmla="*/ 498921 w 3744072"/>
              <a:gd name="connsiteY42" fmla="*/ 4412260 h 5288263"/>
              <a:gd name="connsiteX43" fmla="*/ 563234 w 3744072"/>
              <a:gd name="connsiteY43" fmla="*/ 4270326 h 5288263"/>
              <a:gd name="connsiteX44" fmla="*/ 498921 w 3744072"/>
              <a:gd name="connsiteY44" fmla="*/ 4412260 h 5288263"/>
              <a:gd name="connsiteX45" fmla="*/ 27790 w 3744072"/>
              <a:gd name="connsiteY45" fmla="*/ 5249537 h 5288263"/>
              <a:gd name="connsiteX46" fmla="*/ 0 w 3744072"/>
              <a:gd name="connsiteY46" fmla="*/ 5288263 h 5288263"/>
              <a:gd name="connsiteX47" fmla="*/ 27790 w 3744072"/>
              <a:gd name="connsiteY47" fmla="*/ 5249537 h 5288263"/>
              <a:gd name="connsiteX48" fmla="*/ 3647 w 3744072"/>
              <a:gd name="connsiteY48" fmla="*/ 5283181 h 5288263"/>
              <a:gd name="connsiteX49" fmla="*/ 41024 w 3744072"/>
              <a:gd name="connsiteY49" fmla="*/ 5257130 h 5288263"/>
              <a:gd name="connsiteX50" fmla="*/ 41024 w 3744072"/>
              <a:gd name="connsiteY50" fmla="*/ 5259670 h 5288263"/>
              <a:gd name="connsiteX51" fmla="*/ 0 w 3744072"/>
              <a:gd name="connsiteY51" fmla="*/ 5288263 h 5288263"/>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37377 w 3740425"/>
              <a:gd name="connsiteY46" fmla="*/ 5259670 h 5283181"/>
              <a:gd name="connsiteX47" fmla="*/ 24143 w 3740425"/>
              <a:gd name="connsiteY47" fmla="*/ 5249537 h 5283181"/>
              <a:gd name="connsiteX48" fmla="*/ 0 w 3740425"/>
              <a:gd name="connsiteY48" fmla="*/ 5283181 h 5283181"/>
              <a:gd name="connsiteX49" fmla="*/ 37377 w 3740425"/>
              <a:gd name="connsiteY49" fmla="*/ 5257130 h 5283181"/>
              <a:gd name="connsiteX50" fmla="*/ 37377 w 3740425"/>
              <a:gd name="connsiteY50" fmla="*/ 5259670 h 5283181"/>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37377 w 3740425"/>
              <a:gd name="connsiteY46" fmla="*/ 5257130 h 5283181"/>
              <a:gd name="connsiteX47" fmla="*/ 24143 w 3740425"/>
              <a:gd name="connsiteY47" fmla="*/ 5249537 h 5283181"/>
              <a:gd name="connsiteX48" fmla="*/ 0 w 3740425"/>
              <a:gd name="connsiteY48" fmla="*/ 5283181 h 5283181"/>
              <a:gd name="connsiteX49" fmla="*/ 37377 w 3740425"/>
              <a:gd name="connsiteY49" fmla="*/ 5257130 h 5283181"/>
              <a:gd name="connsiteX0" fmla="*/ 2989787 w 3740425"/>
              <a:gd name="connsiteY0" fmla="*/ 1340901 h 5283181"/>
              <a:gd name="connsiteX1" fmla="*/ 2988147 w 3740425"/>
              <a:gd name="connsiteY1" fmla="*/ 1340901 h 5283181"/>
              <a:gd name="connsiteX2" fmla="*/ 2973544 w 3740425"/>
              <a:gd name="connsiteY2" fmla="*/ 1295986 h 5283181"/>
              <a:gd name="connsiteX3" fmla="*/ 2203137 w 3740425"/>
              <a:gd name="connsiteY3" fmla="*/ 1101288 h 5283181"/>
              <a:gd name="connsiteX4" fmla="*/ 1432729 w 3740425"/>
              <a:gd name="connsiteY4" fmla="*/ 1295986 h 5283181"/>
              <a:gd name="connsiteX5" fmla="*/ 1418127 w 3740425"/>
              <a:gd name="connsiteY5" fmla="*/ 1340901 h 5283181"/>
              <a:gd name="connsiteX6" fmla="*/ 1416485 w 3740425"/>
              <a:gd name="connsiteY6" fmla="*/ 1340901 h 5283181"/>
              <a:gd name="connsiteX7" fmla="*/ 1433155 w 3740425"/>
              <a:gd name="connsiteY7" fmla="*/ 1233030 h 5283181"/>
              <a:gd name="connsiteX8" fmla="*/ 1514445 w 3740425"/>
              <a:gd name="connsiteY8" fmla="*/ 32855 h 5283181"/>
              <a:gd name="connsiteX9" fmla="*/ 1513123 w 3740425"/>
              <a:gd name="connsiteY9" fmla="*/ 0 h 5283181"/>
              <a:gd name="connsiteX10" fmla="*/ 2893149 w 3740425"/>
              <a:gd name="connsiteY10" fmla="*/ 0 h 5283181"/>
              <a:gd name="connsiteX11" fmla="*/ 2891827 w 3740425"/>
              <a:gd name="connsiteY11" fmla="*/ 32855 h 5283181"/>
              <a:gd name="connsiteX12" fmla="*/ 2973117 w 3740425"/>
              <a:gd name="connsiteY12" fmla="*/ 1233030 h 5283181"/>
              <a:gd name="connsiteX13" fmla="*/ 2989787 w 3740425"/>
              <a:gd name="connsiteY13" fmla="*/ 1340901 h 5283181"/>
              <a:gd name="connsiteX14" fmla="*/ 1268751 w 3740425"/>
              <a:gd name="connsiteY14" fmla="*/ 2128987 h 5283181"/>
              <a:gd name="connsiteX15" fmla="*/ 1293974 w 3740425"/>
              <a:gd name="connsiteY15" fmla="*/ 2014096 h 5283181"/>
              <a:gd name="connsiteX16" fmla="*/ 1282724 w 3740425"/>
              <a:gd name="connsiteY16" fmla="*/ 2071666 h 5283181"/>
              <a:gd name="connsiteX17" fmla="*/ 1268751 w 3740425"/>
              <a:gd name="connsiteY17" fmla="*/ 2128987 h 5283181"/>
              <a:gd name="connsiteX18" fmla="*/ 3137522 w 3740425"/>
              <a:gd name="connsiteY18" fmla="*/ 2128989 h 5283181"/>
              <a:gd name="connsiteX19" fmla="*/ 3123548 w 3740425"/>
              <a:gd name="connsiteY19" fmla="*/ 2071666 h 5283181"/>
              <a:gd name="connsiteX20" fmla="*/ 3112298 w 3740425"/>
              <a:gd name="connsiteY20" fmla="*/ 2014093 h 5283181"/>
              <a:gd name="connsiteX21" fmla="*/ 3137522 w 3740425"/>
              <a:gd name="connsiteY21" fmla="*/ 2128989 h 5283181"/>
              <a:gd name="connsiteX22" fmla="*/ 3740425 w 3740425"/>
              <a:gd name="connsiteY22" fmla="*/ 4030101 h 5283181"/>
              <a:gd name="connsiteX23" fmla="*/ 3737090 w 3740425"/>
              <a:gd name="connsiteY23" fmla="*/ 4030101 h 5283181"/>
              <a:gd name="connsiteX24" fmla="*/ 3708119 w 3740425"/>
              <a:gd name="connsiteY24" fmla="*/ 3961674 h 5283181"/>
              <a:gd name="connsiteX25" fmla="*/ 2203137 w 3740425"/>
              <a:gd name="connsiteY25" fmla="*/ 3669628 h 5283181"/>
              <a:gd name="connsiteX26" fmla="*/ 698155 w 3740425"/>
              <a:gd name="connsiteY26" fmla="*/ 3961674 h 5283181"/>
              <a:gd name="connsiteX27" fmla="*/ 669183 w 3740425"/>
              <a:gd name="connsiteY27" fmla="*/ 4030101 h 5283181"/>
              <a:gd name="connsiteX28" fmla="*/ 665848 w 3740425"/>
              <a:gd name="connsiteY28" fmla="*/ 4030101 h 5283181"/>
              <a:gd name="connsiteX29" fmla="*/ 783949 w 3740425"/>
              <a:gd name="connsiteY29" fmla="*/ 3739987 h 5283181"/>
              <a:gd name="connsiteX30" fmla="*/ 1154894 w 3740425"/>
              <a:gd name="connsiteY30" fmla="*/ 2596060 h 5283181"/>
              <a:gd name="connsiteX31" fmla="*/ 1129292 w 3740425"/>
              <a:gd name="connsiteY31" fmla="*/ 2685395 h 5283181"/>
              <a:gd name="connsiteX32" fmla="*/ 1129669 w 3740425"/>
              <a:gd name="connsiteY32" fmla="*/ 2685395 h 5283181"/>
              <a:gd name="connsiteX33" fmla="*/ 1150545 w 3740425"/>
              <a:gd name="connsiteY33" fmla="*/ 2622730 h 5283181"/>
              <a:gd name="connsiteX34" fmla="*/ 2203137 w 3740425"/>
              <a:gd name="connsiteY34" fmla="*/ 2363133 h 5283181"/>
              <a:gd name="connsiteX35" fmla="*/ 3255728 w 3740425"/>
              <a:gd name="connsiteY35" fmla="*/ 2622730 h 5283181"/>
              <a:gd name="connsiteX36" fmla="*/ 3276605 w 3740425"/>
              <a:gd name="connsiteY36" fmla="*/ 2685395 h 5283181"/>
              <a:gd name="connsiteX37" fmla="*/ 3276980 w 3740425"/>
              <a:gd name="connsiteY37" fmla="*/ 2685395 h 5283181"/>
              <a:gd name="connsiteX38" fmla="*/ 3251378 w 3740425"/>
              <a:gd name="connsiteY38" fmla="*/ 2596060 h 5283181"/>
              <a:gd name="connsiteX39" fmla="*/ 3622323 w 3740425"/>
              <a:gd name="connsiteY39" fmla="*/ 3739987 h 5283181"/>
              <a:gd name="connsiteX40" fmla="*/ 3740425 w 3740425"/>
              <a:gd name="connsiteY40" fmla="*/ 4030101 h 5283181"/>
              <a:gd name="connsiteX41" fmla="*/ 24143 w 3740425"/>
              <a:gd name="connsiteY41" fmla="*/ 5249537 h 5283181"/>
              <a:gd name="connsiteX42" fmla="*/ 495274 w 3740425"/>
              <a:gd name="connsiteY42" fmla="*/ 4412260 h 5283181"/>
              <a:gd name="connsiteX43" fmla="*/ 559587 w 3740425"/>
              <a:gd name="connsiteY43" fmla="*/ 4270326 h 5283181"/>
              <a:gd name="connsiteX44" fmla="*/ 495274 w 3740425"/>
              <a:gd name="connsiteY44" fmla="*/ 4412260 h 5283181"/>
              <a:gd name="connsiteX45" fmla="*/ 24143 w 3740425"/>
              <a:gd name="connsiteY45" fmla="*/ 5249537 h 5283181"/>
              <a:gd name="connsiteX46" fmla="*/ 0 w 3740425"/>
              <a:gd name="connsiteY46" fmla="*/ 5283181 h 5283181"/>
              <a:gd name="connsiteX47" fmla="*/ 24143 w 3740425"/>
              <a:gd name="connsiteY47" fmla="*/ 5249537 h 5283181"/>
              <a:gd name="connsiteX48" fmla="*/ 0 w 3740425"/>
              <a:gd name="connsiteY48" fmla="*/ 5283181 h 5283181"/>
              <a:gd name="connsiteX0" fmla="*/ 2965644 w 3716282"/>
              <a:gd name="connsiteY0" fmla="*/ 1340901 h 5249537"/>
              <a:gd name="connsiteX1" fmla="*/ 2964004 w 3716282"/>
              <a:gd name="connsiteY1" fmla="*/ 1340901 h 5249537"/>
              <a:gd name="connsiteX2" fmla="*/ 2949401 w 3716282"/>
              <a:gd name="connsiteY2" fmla="*/ 1295986 h 5249537"/>
              <a:gd name="connsiteX3" fmla="*/ 2178994 w 3716282"/>
              <a:gd name="connsiteY3" fmla="*/ 1101288 h 5249537"/>
              <a:gd name="connsiteX4" fmla="*/ 1408586 w 3716282"/>
              <a:gd name="connsiteY4" fmla="*/ 1295986 h 5249537"/>
              <a:gd name="connsiteX5" fmla="*/ 1393984 w 3716282"/>
              <a:gd name="connsiteY5" fmla="*/ 1340901 h 5249537"/>
              <a:gd name="connsiteX6" fmla="*/ 1392342 w 3716282"/>
              <a:gd name="connsiteY6" fmla="*/ 1340901 h 5249537"/>
              <a:gd name="connsiteX7" fmla="*/ 1409012 w 3716282"/>
              <a:gd name="connsiteY7" fmla="*/ 1233030 h 5249537"/>
              <a:gd name="connsiteX8" fmla="*/ 1490302 w 3716282"/>
              <a:gd name="connsiteY8" fmla="*/ 32855 h 5249537"/>
              <a:gd name="connsiteX9" fmla="*/ 1488980 w 3716282"/>
              <a:gd name="connsiteY9" fmla="*/ 0 h 5249537"/>
              <a:gd name="connsiteX10" fmla="*/ 2869006 w 3716282"/>
              <a:gd name="connsiteY10" fmla="*/ 0 h 5249537"/>
              <a:gd name="connsiteX11" fmla="*/ 2867684 w 3716282"/>
              <a:gd name="connsiteY11" fmla="*/ 32855 h 5249537"/>
              <a:gd name="connsiteX12" fmla="*/ 2948974 w 3716282"/>
              <a:gd name="connsiteY12" fmla="*/ 1233030 h 5249537"/>
              <a:gd name="connsiteX13" fmla="*/ 2965644 w 3716282"/>
              <a:gd name="connsiteY13" fmla="*/ 1340901 h 5249537"/>
              <a:gd name="connsiteX14" fmla="*/ 1244608 w 3716282"/>
              <a:gd name="connsiteY14" fmla="*/ 2128987 h 5249537"/>
              <a:gd name="connsiteX15" fmla="*/ 1269831 w 3716282"/>
              <a:gd name="connsiteY15" fmla="*/ 2014096 h 5249537"/>
              <a:gd name="connsiteX16" fmla="*/ 1258581 w 3716282"/>
              <a:gd name="connsiteY16" fmla="*/ 2071666 h 5249537"/>
              <a:gd name="connsiteX17" fmla="*/ 1244608 w 3716282"/>
              <a:gd name="connsiteY17" fmla="*/ 2128987 h 5249537"/>
              <a:gd name="connsiteX18" fmla="*/ 3113379 w 3716282"/>
              <a:gd name="connsiteY18" fmla="*/ 2128989 h 5249537"/>
              <a:gd name="connsiteX19" fmla="*/ 3099405 w 3716282"/>
              <a:gd name="connsiteY19" fmla="*/ 2071666 h 5249537"/>
              <a:gd name="connsiteX20" fmla="*/ 3088155 w 3716282"/>
              <a:gd name="connsiteY20" fmla="*/ 2014093 h 5249537"/>
              <a:gd name="connsiteX21" fmla="*/ 3113379 w 3716282"/>
              <a:gd name="connsiteY21" fmla="*/ 2128989 h 5249537"/>
              <a:gd name="connsiteX22" fmla="*/ 3716282 w 3716282"/>
              <a:gd name="connsiteY22" fmla="*/ 4030101 h 5249537"/>
              <a:gd name="connsiteX23" fmla="*/ 3712947 w 3716282"/>
              <a:gd name="connsiteY23" fmla="*/ 4030101 h 5249537"/>
              <a:gd name="connsiteX24" fmla="*/ 3683976 w 3716282"/>
              <a:gd name="connsiteY24" fmla="*/ 3961674 h 5249537"/>
              <a:gd name="connsiteX25" fmla="*/ 2178994 w 3716282"/>
              <a:gd name="connsiteY25" fmla="*/ 3669628 h 5249537"/>
              <a:gd name="connsiteX26" fmla="*/ 674012 w 3716282"/>
              <a:gd name="connsiteY26" fmla="*/ 3961674 h 5249537"/>
              <a:gd name="connsiteX27" fmla="*/ 645040 w 3716282"/>
              <a:gd name="connsiteY27" fmla="*/ 4030101 h 5249537"/>
              <a:gd name="connsiteX28" fmla="*/ 641705 w 3716282"/>
              <a:gd name="connsiteY28" fmla="*/ 4030101 h 5249537"/>
              <a:gd name="connsiteX29" fmla="*/ 759806 w 3716282"/>
              <a:gd name="connsiteY29" fmla="*/ 3739987 h 5249537"/>
              <a:gd name="connsiteX30" fmla="*/ 1130751 w 3716282"/>
              <a:gd name="connsiteY30" fmla="*/ 2596060 h 5249537"/>
              <a:gd name="connsiteX31" fmla="*/ 1105149 w 3716282"/>
              <a:gd name="connsiteY31" fmla="*/ 2685395 h 5249537"/>
              <a:gd name="connsiteX32" fmla="*/ 1105526 w 3716282"/>
              <a:gd name="connsiteY32" fmla="*/ 2685395 h 5249537"/>
              <a:gd name="connsiteX33" fmla="*/ 1126402 w 3716282"/>
              <a:gd name="connsiteY33" fmla="*/ 2622730 h 5249537"/>
              <a:gd name="connsiteX34" fmla="*/ 2178994 w 3716282"/>
              <a:gd name="connsiteY34" fmla="*/ 2363133 h 5249537"/>
              <a:gd name="connsiteX35" fmla="*/ 3231585 w 3716282"/>
              <a:gd name="connsiteY35" fmla="*/ 2622730 h 5249537"/>
              <a:gd name="connsiteX36" fmla="*/ 3252462 w 3716282"/>
              <a:gd name="connsiteY36" fmla="*/ 2685395 h 5249537"/>
              <a:gd name="connsiteX37" fmla="*/ 3252837 w 3716282"/>
              <a:gd name="connsiteY37" fmla="*/ 2685395 h 5249537"/>
              <a:gd name="connsiteX38" fmla="*/ 3227235 w 3716282"/>
              <a:gd name="connsiteY38" fmla="*/ 2596060 h 5249537"/>
              <a:gd name="connsiteX39" fmla="*/ 3598180 w 3716282"/>
              <a:gd name="connsiteY39" fmla="*/ 3739987 h 5249537"/>
              <a:gd name="connsiteX40" fmla="*/ 3716282 w 3716282"/>
              <a:gd name="connsiteY40" fmla="*/ 4030101 h 5249537"/>
              <a:gd name="connsiteX41" fmla="*/ 0 w 3716282"/>
              <a:gd name="connsiteY41" fmla="*/ 5249537 h 5249537"/>
              <a:gd name="connsiteX42" fmla="*/ 471131 w 3716282"/>
              <a:gd name="connsiteY42" fmla="*/ 4412260 h 5249537"/>
              <a:gd name="connsiteX43" fmla="*/ 535444 w 3716282"/>
              <a:gd name="connsiteY43" fmla="*/ 4270326 h 5249537"/>
              <a:gd name="connsiteX44" fmla="*/ 471131 w 3716282"/>
              <a:gd name="connsiteY44" fmla="*/ 4412260 h 5249537"/>
              <a:gd name="connsiteX45" fmla="*/ 0 w 3716282"/>
              <a:gd name="connsiteY45" fmla="*/ 5249537 h 5249537"/>
              <a:gd name="connsiteX0" fmla="*/ 2494513 w 3245151"/>
              <a:gd name="connsiteY0" fmla="*/ 1340901 h 4412260"/>
              <a:gd name="connsiteX1" fmla="*/ 2492873 w 3245151"/>
              <a:gd name="connsiteY1" fmla="*/ 1340901 h 4412260"/>
              <a:gd name="connsiteX2" fmla="*/ 2478270 w 3245151"/>
              <a:gd name="connsiteY2" fmla="*/ 1295986 h 4412260"/>
              <a:gd name="connsiteX3" fmla="*/ 1707863 w 3245151"/>
              <a:gd name="connsiteY3" fmla="*/ 1101288 h 4412260"/>
              <a:gd name="connsiteX4" fmla="*/ 937455 w 3245151"/>
              <a:gd name="connsiteY4" fmla="*/ 1295986 h 4412260"/>
              <a:gd name="connsiteX5" fmla="*/ 922853 w 3245151"/>
              <a:gd name="connsiteY5" fmla="*/ 1340901 h 4412260"/>
              <a:gd name="connsiteX6" fmla="*/ 921211 w 3245151"/>
              <a:gd name="connsiteY6" fmla="*/ 1340901 h 4412260"/>
              <a:gd name="connsiteX7" fmla="*/ 937881 w 3245151"/>
              <a:gd name="connsiteY7" fmla="*/ 1233030 h 4412260"/>
              <a:gd name="connsiteX8" fmla="*/ 1019171 w 3245151"/>
              <a:gd name="connsiteY8" fmla="*/ 32855 h 4412260"/>
              <a:gd name="connsiteX9" fmla="*/ 1017849 w 3245151"/>
              <a:gd name="connsiteY9" fmla="*/ 0 h 4412260"/>
              <a:gd name="connsiteX10" fmla="*/ 2397875 w 3245151"/>
              <a:gd name="connsiteY10" fmla="*/ 0 h 4412260"/>
              <a:gd name="connsiteX11" fmla="*/ 2396553 w 3245151"/>
              <a:gd name="connsiteY11" fmla="*/ 32855 h 4412260"/>
              <a:gd name="connsiteX12" fmla="*/ 2477843 w 3245151"/>
              <a:gd name="connsiteY12" fmla="*/ 1233030 h 4412260"/>
              <a:gd name="connsiteX13" fmla="*/ 2494513 w 3245151"/>
              <a:gd name="connsiteY13" fmla="*/ 1340901 h 4412260"/>
              <a:gd name="connsiteX14" fmla="*/ 773477 w 3245151"/>
              <a:gd name="connsiteY14" fmla="*/ 2128987 h 4412260"/>
              <a:gd name="connsiteX15" fmla="*/ 798700 w 3245151"/>
              <a:gd name="connsiteY15" fmla="*/ 2014096 h 4412260"/>
              <a:gd name="connsiteX16" fmla="*/ 787450 w 3245151"/>
              <a:gd name="connsiteY16" fmla="*/ 2071666 h 4412260"/>
              <a:gd name="connsiteX17" fmla="*/ 773477 w 3245151"/>
              <a:gd name="connsiteY17" fmla="*/ 2128987 h 4412260"/>
              <a:gd name="connsiteX18" fmla="*/ 2642248 w 3245151"/>
              <a:gd name="connsiteY18" fmla="*/ 2128989 h 4412260"/>
              <a:gd name="connsiteX19" fmla="*/ 2628274 w 3245151"/>
              <a:gd name="connsiteY19" fmla="*/ 2071666 h 4412260"/>
              <a:gd name="connsiteX20" fmla="*/ 2617024 w 3245151"/>
              <a:gd name="connsiteY20" fmla="*/ 2014093 h 4412260"/>
              <a:gd name="connsiteX21" fmla="*/ 2642248 w 3245151"/>
              <a:gd name="connsiteY21" fmla="*/ 2128989 h 4412260"/>
              <a:gd name="connsiteX22" fmla="*/ 3245151 w 3245151"/>
              <a:gd name="connsiteY22" fmla="*/ 4030101 h 4412260"/>
              <a:gd name="connsiteX23" fmla="*/ 3241816 w 3245151"/>
              <a:gd name="connsiteY23" fmla="*/ 4030101 h 4412260"/>
              <a:gd name="connsiteX24" fmla="*/ 3212845 w 3245151"/>
              <a:gd name="connsiteY24" fmla="*/ 3961674 h 4412260"/>
              <a:gd name="connsiteX25" fmla="*/ 1707863 w 3245151"/>
              <a:gd name="connsiteY25" fmla="*/ 3669628 h 4412260"/>
              <a:gd name="connsiteX26" fmla="*/ 202881 w 3245151"/>
              <a:gd name="connsiteY26" fmla="*/ 3961674 h 4412260"/>
              <a:gd name="connsiteX27" fmla="*/ 173909 w 3245151"/>
              <a:gd name="connsiteY27" fmla="*/ 4030101 h 4412260"/>
              <a:gd name="connsiteX28" fmla="*/ 170574 w 3245151"/>
              <a:gd name="connsiteY28" fmla="*/ 4030101 h 4412260"/>
              <a:gd name="connsiteX29" fmla="*/ 288675 w 3245151"/>
              <a:gd name="connsiteY29" fmla="*/ 3739987 h 4412260"/>
              <a:gd name="connsiteX30" fmla="*/ 659620 w 3245151"/>
              <a:gd name="connsiteY30" fmla="*/ 2596060 h 4412260"/>
              <a:gd name="connsiteX31" fmla="*/ 634018 w 3245151"/>
              <a:gd name="connsiteY31" fmla="*/ 2685395 h 4412260"/>
              <a:gd name="connsiteX32" fmla="*/ 634395 w 3245151"/>
              <a:gd name="connsiteY32" fmla="*/ 2685395 h 4412260"/>
              <a:gd name="connsiteX33" fmla="*/ 655271 w 3245151"/>
              <a:gd name="connsiteY33" fmla="*/ 2622730 h 4412260"/>
              <a:gd name="connsiteX34" fmla="*/ 1707863 w 3245151"/>
              <a:gd name="connsiteY34" fmla="*/ 2363133 h 4412260"/>
              <a:gd name="connsiteX35" fmla="*/ 2760454 w 3245151"/>
              <a:gd name="connsiteY35" fmla="*/ 2622730 h 4412260"/>
              <a:gd name="connsiteX36" fmla="*/ 2781331 w 3245151"/>
              <a:gd name="connsiteY36" fmla="*/ 2685395 h 4412260"/>
              <a:gd name="connsiteX37" fmla="*/ 2781706 w 3245151"/>
              <a:gd name="connsiteY37" fmla="*/ 2685395 h 4412260"/>
              <a:gd name="connsiteX38" fmla="*/ 2756104 w 3245151"/>
              <a:gd name="connsiteY38" fmla="*/ 2596060 h 4412260"/>
              <a:gd name="connsiteX39" fmla="*/ 3127049 w 3245151"/>
              <a:gd name="connsiteY39" fmla="*/ 3739987 h 4412260"/>
              <a:gd name="connsiteX40" fmla="*/ 3245151 w 3245151"/>
              <a:gd name="connsiteY40" fmla="*/ 4030101 h 4412260"/>
              <a:gd name="connsiteX41" fmla="*/ 0 w 3245151"/>
              <a:gd name="connsiteY41" fmla="*/ 4412260 h 4412260"/>
              <a:gd name="connsiteX42" fmla="*/ 0 w 3245151"/>
              <a:gd name="connsiteY42" fmla="*/ 4412260 h 4412260"/>
              <a:gd name="connsiteX43" fmla="*/ 64313 w 3245151"/>
              <a:gd name="connsiteY43" fmla="*/ 4270326 h 4412260"/>
              <a:gd name="connsiteX44" fmla="*/ 0 w 3245151"/>
              <a:gd name="connsiteY44" fmla="*/ 4412260 h 4412260"/>
              <a:gd name="connsiteX0" fmla="*/ 2494513 w 3245151"/>
              <a:gd name="connsiteY0" fmla="*/ 1340901 h 4412260"/>
              <a:gd name="connsiteX1" fmla="*/ 2492873 w 3245151"/>
              <a:gd name="connsiteY1" fmla="*/ 1340901 h 4412260"/>
              <a:gd name="connsiteX2" fmla="*/ 2478270 w 3245151"/>
              <a:gd name="connsiteY2" fmla="*/ 1295986 h 4412260"/>
              <a:gd name="connsiteX3" fmla="*/ 1707863 w 3245151"/>
              <a:gd name="connsiteY3" fmla="*/ 1101288 h 4412260"/>
              <a:gd name="connsiteX4" fmla="*/ 937455 w 3245151"/>
              <a:gd name="connsiteY4" fmla="*/ 1295986 h 4412260"/>
              <a:gd name="connsiteX5" fmla="*/ 922853 w 3245151"/>
              <a:gd name="connsiteY5" fmla="*/ 1340901 h 4412260"/>
              <a:gd name="connsiteX6" fmla="*/ 921211 w 3245151"/>
              <a:gd name="connsiteY6" fmla="*/ 1340901 h 4412260"/>
              <a:gd name="connsiteX7" fmla="*/ 937881 w 3245151"/>
              <a:gd name="connsiteY7" fmla="*/ 1233030 h 4412260"/>
              <a:gd name="connsiteX8" fmla="*/ 1019171 w 3245151"/>
              <a:gd name="connsiteY8" fmla="*/ 32855 h 4412260"/>
              <a:gd name="connsiteX9" fmla="*/ 1017849 w 3245151"/>
              <a:gd name="connsiteY9" fmla="*/ 0 h 4412260"/>
              <a:gd name="connsiteX10" fmla="*/ 2397875 w 3245151"/>
              <a:gd name="connsiteY10" fmla="*/ 0 h 4412260"/>
              <a:gd name="connsiteX11" fmla="*/ 2396553 w 3245151"/>
              <a:gd name="connsiteY11" fmla="*/ 32855 h 4412260"/>
              <a:gd name="connsiteX12" fmla="*/ 2477843 w 3245151"/>
              <a:gd name="connsiteY12" fmla="*/ 1233030 h 4412260"/>
              <a:gd name="connsiteX13" fmla="*/ 2494513 w 3245151"/>
              <a:gd name="connsiteY13" fmla="*/ 1340901 h 4412260"/>
              <a:gd name="connsiteX14" fmla="*/ 773477 w 3245151"/>
              <a:gd name="connsiteY14" fmla="*/ 2128987 h 4412260"/>
              <a:gd name="connsiteX15" fmla="*/ 798700 w 3245151"/>
              <a:gd name="connsiteY15" fmla="*/ 2014096 h 4412260"/>
              <a:gd name="connsiteX16" fmla="*/ 787450 w 3245151"/>
              <a:gd name="connsiteY16" fmla="*/ 2071666 h 4412260"/>
              <a:gd name="connsiteX17" fmla="*/ 773477 w 3245151"/>
              <a:gd name="connsiteY17" fmla="*/ 2128987 h 4412260"/>
              <a:gd name="connsiteX18" fmla="*/ 2642248 w 3245151"/>
              <a:gd name="connsiteY18" fmla="*/ 2128989 h 4412260"/>
              <a:gd name="connsiteX19" fmla="*/ 2628274 w 3245151"/>
              <a:gd name="connsiteY19" fmla="*/ 2071666 h 4412260"/>
              <a:gd name="connsiteX20" fmla="*/ 2617024 w 3245151"/>
              <a:gd name="connsiteY20" fmla="*/ 2014093 h 4412260"/>
              <a:gd name="connsiteX21" fmla="*/ 2642248 w 3245151"/>
              <a:gd name="connsiteY21" fmla="*/ 2128989 h 4412260"/>
              <a:gd name="connsiteX22" fmla="*/ 3245151 w 3245151"/>
              <a:gd name="connsiteY22" fmla="*/ 4030101 h 4412260"/>
              <a:gd name="connsiteX23" fmla="*/ 3241816 w 3245151"/>
              <a:gd name="connsiteY23" fmla="*/ 4030101 h 4412260"/>
              <a:gd name="connsiteX24" fmla="*/ 3212845 w 3245151"/>
              <a:gd name="connsiteY24" fmla="*/ 3961674 h 4412260"/>
              <a:gd name="connsiteX25" fmla="*/ 1707863 w 3245151"/>
              <a:gd name="connsiteY25" fmla="*/ 3669628 h 4412260"/>
              <a:gd name="connsiteX26" fmla="*/ 202881 w 3245151"/>
              <a:gd name="connsiteY26" fmla="*/ 3961674 h 4412260"/>
              <a:gd name="connsiteX27" fmla="*/ 173909 w 3245151"/>
              <a:gd name="connsiteY27" fmla="*/ 4030101 h 4412260"/>
              <a:gd name="connsiteX28" fmla="*/ 170574 w 3245151"/>
              <a:gd name="connsiteY28" fmla="*/ 4030101 h 4412260"/>
              <a:gd name="connsiteX29" fmla="*/ 288675 w 3245151"/>
              <a:gd name="connsiteY29" fmla="*/ 3739987 h 4412260"/>
              <a:gd name="connsiteX30" fmla="*/ 659620 w 3245151"/>
              <a:gd name="connsiteY30" fmla="*/ 2596060 h 4412260"/>
              <a:gd name="connsiteX31" fmla="*/ 634018 w 3245151"/>
              <a:gd name="connsiteY31" fmla="*/ 2685395 h 4412260"/>
              <a:gd name="connsiteX32" fmla="*/ 634395 w 3245151"/>
              <a:gd name="connsiteY32" fmla="*/ 2685395 h 4412260"/>
              <a:gd name="connsiteX33" fmla="*/ 655271 w 3245151"/>
              <a:gd name="connsiteY33" fmla="*/ 2622730 h 4412260"/>
              <a:gd name="connsiteX34" fmla="*/ 1707863 w 3245151"/>
              <a:gd name="connsiteY34" fmla="*/ 2363133 h 4412260"/>
              <a:gd name="connsiteX35" fmla="*/ 2760454 w 3245151"/>
              <a:gd name="connsiteY35" fmla="*/ 2622730 h 4412260"/>
              <a:gd name="connsiteX36" fmla="*/ 2781331 w 3245151"/>
              <a:gd name="connsiteY36" fmla="*/ 2685395 h 4412260"/>
              <a:gd name="connsiteX37" fmla="*/ 2781706 w 3245151"/>
              <a:gd name="connsiteY37" fmla="*/ 2685395 h 4412260"/>
              <a:gd name="connsiteX38" fmla="*/ 2756104 w 3245151"/>
              <a:gd name="connsiteY38" fmla="*/ 2596060 h 4412260"/>
              <a:gd name="connsiteX39" fmla="*/ 3127049 w 3245151"/>
              <a:gd name="connsiteY39" fmla="*/ 3739987 h 4412260"/>
              <a:gd name="connsiteX40" fmla="*/ 3245151 w 3245151"/>
              <a:gd name="connsiteY40" fmla="*/ 4030101 h 4412260"/>
              <a:gd name="connsiteX41" fmla="*/ 64313 w 3245151"/>
              <a:gd name="connsiteY41" fmla="*/ 4270326 h 4412260"/>
              <a:gd name="connsiteX42" fmla="*/ 0 w 3245151"/>
              <a:gd name="connsiteY42" fmla="*/ 4412260 h 4412260"/>
              <a:gd name="connsiteX43" fmla="*/ 64313 w 3245151"/>
              <a:gd name="connsiteY43" fmla="*/ 4270326 h 4412260"/>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2471674 w 3074577"/>
              <a:gd name="connsiteY18" fmla="*/ 2128989 h 4030101"/>
              <a:gd name="connsiteX19" fmla="*/ 2457700 w 3074577"/>
              <a:gd name="connsiteY19" fmla="*/ 2071666 h 4030101"/>
              <a:gd name="connsiteX20" fmla="*/ 2446450 w 3074577"/>
              <a:gd name="connsiteY20" fmla="*/ 2014093 h 4030101"/>
              <a:gd name="connsiteX21" fmla="*/ 2471674 w 3074577"/>
              <a:gd name="connsiteY21" fmla="*/ 2128989 h 4030101"/>
              <a:gd name="connsiteX22" fmla="*/ 3074577 w 3074577"/>
              <a:gd name="connsiteY22" fmla="*/ 4030101 h 4030101"/>
              <a:gd name="connsiteX23" fmla="*/ 3071242 w 3074577"/>
              <a:gd name="connsiteY23" fmla="*/ 4030101 h 4030101"/>
              <a:gd name="connsiteX24" fmla="*/ 3042271 w 3074577"/>
              <a:gd name="connsiteY24" fmla="*/ 3961674 h 4030101"/>
              <a:gd name="connsiteX25" fmla="*/ 1537289 w 3074577"/>
              <a:gd name="connsiteY25" fmla="*/ 3669628 h 4030101"/>
              <a:gd name="connsiteX26" fmla="*/ 32307 w 3074577"/>
              <a:gd name="connsiteY26" fmla="*/ 3961674 h 4030101"/>
              <a:gd name="connsiteX27" fmla="*/ 3335 w 3074577"/>
              <a:gd name="connsiteY27" fmla="*/ 4030101 h 4030101"/>
              <a:gd name="connsiteX28" fmla="*/ 0 w 3074577"/>
              <a:gd name="connsiteY28" fmla="*/ 4030101 h 4030101"/>
              <a:gd name="connsiteX29" fmla="*/ 118101 w 3074577"/>
              <a:gd name="connsiteY29" fmla="*/ 3739987 h 4030101"/>
              <a:gd name="connsiteX30" fmla="*/ 489046 w 3074577"/>
              <a:gd name="connsiteY30" fmla="*/ 2596060 h 4030101"/>
              <a:gd name="connsiteX31" fmla="*/ 463444 w 3074577"/>
              <a:gd name="connsiteY31" fmla="*/ 2685395 h 4030101"/>
              <a:gd name="connsiteX32" fmla="*/ 463821 w 3074577"/>
              <a:gd name="connsiteY32" fmla="*/ 2685395 h 4030101"/>
              <a:gd name="connsiteX33" fmla="*/ 484697 w 3074577"/>
              <a:gd name="connsiteY33" fmla="*/ 2622730 h 4030101"/>
              <a:gd name="connsiteX34" fmla="*/ 1537289 w 3074577"/>
              <a:gd name="connsiteY34" fmla="*/ 2363133 h 4030101"/>
              <a:gd name="connsiteX35" fmla="*/ 2589880 w 3074577"/>
              <a:gd name="connsiteY35" fmla="*/ 2622730 h 4030101"/>
              <a:gd name="connsiteX36" fmla="*/ 2610757 w 3074577"/>
              <a:gd name="connsiteY36" fmla="*/ 2685395 h 4030101"/>
              <a:gd name="connsiteX37" fmla="*/ 2611132 w 3074577"/>
              <a:gd name="connsiteY37" fmla="*/ 2685395 h 4030101"/>
              <a:gd name="connsiteX38" fmla="*/ 2585530 w 3074577"/>
              <a:gd name="connsiteY38" fmla="*/ 2596060 h 4030101"/>
              <a:gd name="connsiteX39" fmla="*/ 2956475 w 3074577"/>
              <a:gd name="connsiteY39" fmla="*/ 3739987 h 4030101"/>
              <a:gd name="connsiteX40" fmla="*/ 3074577 w 3074577"/>
              <a:gd name="connsiteY40"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2446450 w 3074577"/>
              <a:gd name="connsiteY18" fmla="*/ 2014093 h 4030101"/>
              <a:gd name="connsiteX19" fmla="*/ 2457700 w 3074577"/>
              <a:gd name="connsiteY19" fmla="*/ 2071666 h 4030101"/>
              <a:gd name="connsiteX20" fmla="*/ 2446450 w 3074577"/>
              <a:gd name="connsiteY20" fmla="*/ 2014093 h 4030101"/>
              <a:gd name="connsiteX21" fmla="*/ 3074577 w 3074577"/>
              <a:gd name="connsiteY21" fmla="*/ 4030101 h 4030101"/>
              <a:gd name="connsiteX22" fmla="*/ 3071242 w 3074577"/>
              <a:gd name="connsiteY22" fmla="*/ 4030101 h 4030101"/>
              <a:gd name="connsiteX23" fmla="*/ 3042271 w 3074577"/>
              <a:gd name="connsiteY23" fmla="*/ 3961674 h 4030101"/>
              <a:gd name="connsiteX24" fmla="*/ 1537289 w 3074577"/>
              <a:gd name="connsiteY24" fmla="*/ 3669628 h 4030101"/>
              <a:gd name="connsiteX25" fmla="*/ 32307 w 3074577"/>
              <a:gd name="connsiteY25" fmla="*/ 3961674 h 4030101"/>
              <a:gd name="connsiteX26" fmla="*/ 3335 w 3074577"/>
              <a:gd name="connsiteY26" fmla="*/ 4030101 h 4030101"/>
              <a:gd name="connsiteX27" fmla="*/ 0 w 3074577"/>
              <a:gd name="connsiteY27" fmla="*/ 4030101 h 4030101"/>
              <a:gd name="connsiteX28" fmla="*/ 118101 w 3074577"/>
              <a:gd name="connsiteY28" fmla="*/ 3739987 h 4030101"/>
              <a:gd name="connsiteX29" fmla="*/ 489046 w 3074577"/>
              <a:gd name="connsiteY29" fmla="*/ 2596060 h 4030101"/>
              <a:gd name="connsiteX30" fmla="*/ 463444 w 3074577"/>
              <a:gd name="connsiteY30" fmla="*/ 2685395 h 4030101"/>
              <a:gd name="connsiteX31" fmla="*/ 463821 w 3074577"/>
              <a:gd name="connsiteY31" fmla="*/ 2685395 h 4030101"/>
              <a:gd name="connsiteX32" fmla="*/ 484697 w 3074577"/>
              <a:gd name="connsiteY32" fmla="*/ 2622730 h 4030101"/>
              <a:gd name="connsiteX33" fmla="*/ 1537289 w 3074577"/>
              <a:gd name="connsiteY33" fmla="*/ 2363133 h 4030101"/>
              <a:gd name="connsiteX34" fmla="*/ 2589880 w 3074577"/>
              <a:gd name="connsiteY34" fmla="*/ 2622730 h 4030101"/>
              <a:gd name="connsiteX35" fmla="*/ 2610757 w 3074577"/>
              <a:gd name="connsiteY35" fmla="*/ 2685395 h 4030101"/>
              <a:gd name="connsiteX36" fmla="*/ 2611132 w 3074577"/>
              <a:gd name="connsiteY36" fmla="*/ 2685395 h 4030101"/>
              <a:gd name="connsiteX37" fmla="*/ 2585530 w 3074577"/>
              <a:gd name="connsiteY37" fmla="*/ 2596060 h 4030101"/>
              <a:gd name="connsiteX38" fmla="*/ 2956475 w 3074577"/>
              <a:gd name="connsiteY38" fmla="*/ 3739987 h 4030101"/>
              <a:gd name="connsiteX39" fmla="*/ 3074577 w 3074577"/>
              <a:gd name="connsiteY39"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02903 w 3074577"/>
              <a:gd name="connsiteY14" fmla="*/ 2128987 h 4030101"/>
              <a:gd name="connsiteX15" fmla="*/ 628126 w 3074577"/>
              <a:gd name="connsiteY15" fmla="*/ 2014096 h 4030101"/>
              <a:gd name="connsiteX16" fmla="*/ 616876 w 3074577"/>
              <a:gd name="connsiteY16" fmla="*/ 2071666 h 4030101"/>
              <a:gd name="connsiteX17" fmla="*/ 602903 w 3074577"/>
              <a:gd name="connsiteY17" fmla="*/ 2128987 h 4030101"/>
              <a:gd name="connsiteX18" fmla="*/ 3074577 w 3074577"/>
              <a:gd name="connsiteY18" fmla="*/ 4030101 h 4030101"/>
              <a:gd name="connsiteX19" fmla="*/ 3071242 w 3074577"/>
              <a:gd name="connsiteY19" fmla="*/ 4030101 h 4030101"/>
              <a:gd name="connsiteX20" fmla="*/ 3042271 w 3074577"/>
              <a:gd name="connsiteY20" fmla="*/ 3961674 h 4030101"/>
              <a:gd name="connsiteX21" fmla="*/ 1537289 w 3074577"/>
              <a:gd name="connsiteY21" fmla="*/ 3669628 h 4030101"/>
              <a:gd name="connsiteX22" fmla="*/ 32307 w 3074577"/>
              <a:gd name="connsiteY22" fmla="*/ 3961674 h 4030101"/>
              <a:gd name="connsiteX23" fmla="*/ 3335 w 3074577"/>
              <a:gd name="connsiteY23" fmla="*/ 4030101 h 4030101"/>
              <a:gd name="connsiteX24" fmla="*/ 0 w 3074577"/>
              <a:gd name="connsiteY24" fmla="*/ 4030101 h 4030101"/>
              <a:gd name="connsiteX25" fmla="*/ 118101 w 3074577"/>
              <a:gd name="connsiteY25" fmla="*/ 3739987 h 4030101"/>
              <a:gd name="connsiteX26" fmla="*/ 489046 w 3074577"/>
              <a:gd name="connsiteY26" fmla="*/ 2596060 h 4030101"/>
              <a:gd name="connsiteX27" fmla="*/ 463444 w 3074577"/>
              <a:gd name="connsiteY27" fmla="*/ 2685395 h 4030101"/>
              <a:gd name="connsiteX28" fmla="*/ 463821 w 3074577"/>
              <a:gd name="connsiteY28" fmla="*/ 2685395 h 4030101"/>
              <a:gd name="connsiteX29" fmla="*/ 484697 w 3074577"/>
              <a:gd name="connsiteY29" fmla="*/ 2622730 h 4030101"/>
              <a:gd name="connsiteX30" fmla="*/ 1537289 w 3074577"/>
              <a:gd name="connsiteY30" fmla="*/ 2363133 h 4030101"/>
              <a:gd name="connsiteX31" fmla="*/ 2589880 w 3074577"/>
              <a:gd name="connsiteY31" fmla="*/ 2622730 h 4030101"/>
              <a:gd name="connsiteX32" fmla="*/ 2610757 w 3074577"/>
              <a:gd name="connsiteY32" fmla="*/ 2685395 h 4030101"/>
              <a:gd name="connsiteX33" fmla="*/ 2611132 w 3074577"/>
              <a:gd name="connsiteY33" fmla="*/ 2685395 h 4030101"/>
              <a:gd name="connsiteX34" fmla="*/ 2585530 w 3074577"/>
              <a:gd name="connsiteY34" fmla="*/ 2596060 h 4030101"/>
              <a:gd name="connsiteX35" fmla="*/ 2956475 w 3074577"/>
              <a:gd name="connsiteY35" fmla="*/ 3739987 h 4030101"/>
              <a:gd name="connsiteX36" fmla="*/ 3074577 w 3074577"/>
              <a:gd name="connsiteY36"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616876 w 3074577"/>
              <a:gd name="connsiteY14" fmla="*/ 2071666 h 4030101"/>
              <a:gd name="connsiteX15" fmla="*/ 628126 w 3074577"/>
              <a:gd name="connsiteY15" fmla="*/ 2014096 h 4030101"/>
              <a:gd name="connsiteX16" fmla="*/ 616876 w 3074577"/>
              <a:gd name="connsiteY16" fmla="*/ 2071666 h 4030101"/>
              <a:gd name="connsiteX17" fmla="*/ 3074577 w 3074577"/>
              <a:gd name="connsiteY17" fmla="*/ 4030101 h 4030101"/>
              <a:gd name="connsiteX18" fmla="*/ 3071242 w 3074577"/>
              <a:gd name="connsiteY18" fmla="*/ 4030101 h 4030101"/>
              <a:gd name="connsiteX19" fmla="*/ 3042271 w 3074577"/>
              <a:gd name="connsiteY19" fmla="*/ 3961674 h 4030101"/>
              <a:gd name="connsiteX20" fmla="*/ 1537289 w 3074577"/>
              <a:gd name="connsiteY20" fmla="*/ 3669628 h 4030101"/>
              <a:gd name="connsiteX21" fmla="*/ 32307 w 3074577"/>
              <a:gd name="connsiteY21" fmla="*/ 3961674 h 4030101"/>
              <a:gd name="connsiteX22" fmla="*/ 3335 w 3074577"/>
              <a:gd name="connsiteY22" fmla="*/ 4030101 h 4030101"/>
              <a:gd name="connsiteX23" fmla="*/ 0 w 3074577"/>
              <a:gd name="connsiteY23" fmla="*/ 4030101 h 4030101"/>
              <a:gd name="connsiteX24" fmla="*/ 118101 w 3074577"/>
              <a:gd name="connsiteY24" fmla="*/ 3739987 h 4030101"/>
              <a:gd name="connsiteX25" fmla="*/ 489046 w 3074577"/>
              <a:gd name="connsiteY25" fmla="*/ 2596060 h 4030101"/>
              <a:gd name="connsiteX26" fmla="*/ 463444 w 3074577"/>
              <a:gd name="connsiteY26" fmla="*/ 2685395 h 4030101"/>
              <a:gd name="connsiteX27" fmla="*/ 463821 w 3074577"/>
              <a:gd name="connsiteY27" fmla="*/ 2685395 h 4030101"/>
              <a:gd name="connsiteX28" fmla="*/ 484697 w 3074577"/>
              <a:gd name="connsiteY28" fmla="*/ 2622730 h 4030101"/>
              <a:gd name="connsiteX29" fmla="*/ 1537289 w 3074577"/>
              <a:gd name="connsiteY29" fmla="*/ 2363133 h 4030101"/>
              <a:gd name="connsiteX30" fmla="*/ 2589880 w 3074577"/>
              <a:gd name="connsiteY30" fmla="*/ 2622730 h 4030101"/>
              <a:gd name="connsiteX31" fmla="*/ 2610757 w 3074577"/>
              <a:gd name="connsiteY31" fmla="*/ 2685395 h 4030101"/>
              <a:gd name="connsiteX32" fmla="*/ 2611132 w 3074577"/>
              <a:gd name="connsiteY32" fmla="*/ 2685395 h 4030101"/>
              <a:gd name="connsiteX33" fmla="*/ 2585530 w 3074577"/>
              <a:gd name="connsiteY33" fmla="*/ 2596060 h 4030101"/>
              <a:gd name="connsiteX34" fmla="*/ 2956475 w 3074577"/>
              <a:gd name="connsiteY34" fmla="*/ 3739987 h 4030101"/>
              <a:gd name="connsiteX35" fmla="*/ 3074577 w 3074577"/>
              <a:gd name="connsiteY35"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50637 w 3074577"/>
              <a:gd name="connsiteY6" fmla="*/ 1340901 h 4030101"/>
              <a:gd name="connsiteX7" fmla="*/ 767307 w 3074577"/>
              <a:gd name="connsiteY7" fmla="*/ 1233030 h 4030101"/>
              <a:gd name="connsiteX8" fmla="*/ 848597 w 3074577"/>
              <a:gd name="connsiteY8" fmla="*/ 32855 h 4030101"/>
              <a:gd name="connsiteX9" fmla="*/ 847275 w 3074577"/>
              <a:gd name="connsiteY9" fmla="*/ 0 h 4030101"/>
              <a:gd name="connsiteX10" fmla="*/ 2227301 w 3074577"/>
              <a:gd name="connsiteY10" fmla="*/ 0 h 4030101"/>
              <a:gd name="connsiteX11" fmla="*/ 2225979 w 3074577"/>
              <a:gd name="connsiteY11" fmla="*/ 32855 h 4030101"/>
              <a:gd name="connsiteX12" fmla="*/ 2307269 w 3074577"/>
              <a:gd name="connsiteY12" fmla="*/ 1233030 h 4030101"/>
              <a:gd name="connsiteX13" fmla="*/ 2323939 w 3074577"/>
              <a:gd name="connsiteY13" fmla="*/ 1340901 h 4030101"/>
              <a:gd name="connsiteX14" fmla="*/ 3074577 w 3074577"/>
              <a:gd name="connsiteY14" fmla="*/ 4030101 h 4030101"/>
              <a:gd name="connsiteX15" fmla="*/ 3071242 w 3074577"/>
              <a:gd name="connsiteY15" fmla="*/ 4030101 h 4030101"/>
              <a:gd name="connsiteX16" fmla="*/ 3042271 w 3074577"/>
              <a:gd name="connsiteY16" fmla="*/ 3961674 h 4030101"/>
              <a:gd name="connsiteX17" fmla="*/ 1537289 w 3074577"/>
              <a:gd name="connsiteY17" fmla="*/ 3669628 h 4030101"/>
              <a:gd name="connsiteX18" fmla="*/ 32307 w 3074577"/>
              <a:gd name="connsiteY18" fmla="*/ 3961674 h 4030101"/>
              <a:gd name="connsiteX19" fmla="*/ 3335 w 3074577"/>
              <a:gd name="connsiteY19" fmla="*/ 4030101 h 4030101"/>
              <a:gd name="connsiteX20" fmla="*/ 0 w 3074577"/>
              <a:gd name="connsiteY20" fmla="*/ 4030101 h 4030101"/>
              <a:gd name="connsiteX21" fmla="*/ 118101 w 3074577"/>
              <a:gd name="connsiteY21" fmla="*/ 3739987 h 4030101"/>
              <a:gd name="connsiteX22" fmla="*/ 489046 w 3074577"/>
              <a:gd name="connsiteY22" fmla="*/ 2596060 h 4030101"/>
              <a:gd name="connsiteX23" fmla="*/ 463444 w 3074577"/>
              <a:gd name="connsiteY23" fmla="*/ 2685395 h 4030101"/>
              <a:gd name="connsiteX24" fmla="*/ 463821 w 3074577"/>
              <a:gd name="connsiteY24" fmla="*/ 2685395 h 4030101"/>
              <a:gd name="connsiteX25" fmla="*/ 484697 w 3074577"/>
              <a:gd name="connsiteY25" fmla="*/ 2622730 h 4030101"/>
              <a:gd name="connsiteX26" fmla="*/ 1537289 w 3074577"/>
              <a:gd name="connsiteY26" fmla="*/ 2363133 h 4030101"/>
              <a:gd name="connsiteX27" fmla="*/ 2589880 w 3074577"/>
              <a:gd name="connsiteY27" fmla="*/ 2622730 h 4030101"/>
              <a:gd name="connsiteX28" fmla="*/ 2610757 w 3074577"/>
              <a:gd name="connsiteY28" fmla="*/ 2685395 h 4030101"/>
              <a:gd name="connsiteX29" fmla="*/ 2611132 w 3074577"/>
              <a:gd name="connsiteY29" fmla="*/ 2685395 h 4030101"/>
              <a:gd name="connsiteX30" fmla="*/ 2585530 w 3074577"/>
              <a:gd name="connsiteY30" fmla="*/ 2596060 h 4030101"/>
              <a:gd name="connsiteX31" fmla="*/ 2956475 w 3074577"/>
              <a:gd name="connsiteY31" fmla="*/ 3739987 h 4030101"/>
              <a:gd name="connsiteX32" fmla="*/ 3074577 w 3074577"/>
              <a:gd name="connsiteY32"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52279 w 3074577"/>
              <a:gd name="connsiteY5" fmla="*/ 1340901 h 4030101"/>
              <a:gd name="connsiteX6" fmla="*/ 767307 w 3074577"/>
              <a:gd name="connsiteY6" fmla="*/ 1233030 h 4030101"/>
              <a:gd name="connsiteX7" fmla="*/ 848597 w 3074577"/>
              <a:gd name="connsiteY7" fmla="*/ 32855 h 4030101"/>
              <a:gd name="connsiteX8" fmla="*/ 847275 w 3074577"/>
              <a:gd name="connsiteY8" fmla="*/ 0 h 4030101"/>
              <a:gd name="connsiteX9" fmla="*/ 2227301 w 3074577"/>
              <a:gd name="connsiteY9" fmla="*/ 0 h 4030101"/>
              <a:gd name="connsiteX10" fmla="*/ 2225979 w 3074577"/>
              <a:gd name="connsiteY10" fmla="*/ 32855 h 4030101"/>
              <a:gd name="connsiteX11" fmla="*/ 2307269 w 3074577"/>
              <a:gd name="connsiteY11" fmla="*/ 1233030 h 4030101"/>
              <a:gd name="connsiteX12" fmla="*/ 2323939 w 3074577"/>
              <a:gd name="connsiteY12" fmla="*/ 1340901 h 4030101"/>
              <a:gd name="connsiteX13" fmla="*/ 3074577 w 3074577"/>
              <a:gd name="connsiteY13" fmla="*/ 4030101 h 4030101"/>
              <a:gd name="connsiteX14" fmla="*/ 3071242 w 3074577"/>
              <a:gd name="connsiteY14" fmla="*/ 4030101 h 4030101"/>
              <a:gd name="connsiteX15" fmla="*/ 3042271 w 3074577"/>
              <a:gd name="connsiteY15" fmla="*/ 3961674 h 4030101"/>
              <a:gd name="connsiteX16" fmla="*/ 1537289 w 3074577"/>
              <a:gd name="connsiteY16" fmla="*/ 3669628 h 4030101"/>
              <a:gd name="connsiteX17" fmla="*/ 32307 w 3074577"/>
              <a:gd name="connsiteY17" fmla="*/ 3961674 h 4030101"/>
              <a:gd name="connsiteX18" fmla="*/ 3335 w 3074577"/>
              <a:gd name="connsiteY18" fmla="*/ 4030101 h 4030101"/>
              <a:gd name="connsiteX19" fmla="*/ 0 w 3074577"/>
              <a:gd name="connsiteY19" fmla="*/ 4030101 h 4030101"/>
              <a:gd name="connsiteX20" fmla="*/ 118101 w 3074577"/>
              <a:gd name="connsiteY20" fmla="*/ 3739987 h 4030101"/>
              <a:gd name="connsiteX21" fmla="*/ 489046 w 3074577"/>
              <a:gd name="connsiteY21" fmla="*/ 2596060 h 4030101"/>
              <a:gd name="connsiteX22" fmla="*/ 463444 w 3074577"/>
              <a:gd name="connsiteY22" fmla="*/ 2685395 h 4030101"/>
              <a:gd name="connsiteX23" fmla="*/ 463821 w 3074577"/>
              <a:gd name="connsiteY23" fmla="*/ 2685395 h 4030101"/>
              <a:gd name="connsiteX24" fmla="*/ 484697 w 3074577"/>
              <a:gd name="connsiteY24" fmla="*/ 2622730 h 4030101"/>
              <a:gd name="connsiteX25" fmla="*/ 1537289 w 3074577"/>
              <a:gd name="connsiteY25" fmla="*/ 2363133 h 4030101"/>
              <a:gd name="connsiteX26" fmla="*/ 2589880 w 3074577"/>
              <a:gd name="connsiteY26" fmla="*/ 2622730 h 4030101"/>
              <a:gd name="connsiteX27" fmla="*/ 2610757 w 3074577"/>
              <a:gd name="connsiteY27" fmla="*/ 2685395 h 4030101"/>
              <a:gd name="connsiteX28" fmla="*/ 2611132 w 3074577"/>
              <a:gd name="connsiteY28" fmla="*/ 2685395 h 4030101"/>
              <a:gd name="connsiteX29" fmla="*/ 2585530 w 3074577"/>
              <a:gd name="connsiteY29" fmla="*/ 2596060 h 4030101"/>
              <a:gd name="connsiteX30" fmla="*/ 2956475 w 3074577"/>
              <a:gd name="connsiteY30" fmla="*/ 3739987 h 4030101"/>
              <a:gd name="connsiteX31" fmla="*/ 3074577 w 3074577"/>
              <a:gd name="connsiteY31"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767307 w 3074577"/>
              <a:gd name="connsiteY5" fmla="*/ 1233030 h 4030101"/>
              <a:gd name="connsiteX6" fmla="*/ 848597 w 3074577"/>
              <a:gd name="connsiteY6" fmla="*/ 32855 h 4030101"/>
              <a:gd name="connsiteX7" fmla="*/ 847275 w 3074577"/>
              <a:gd name="connsiteY7" fmla="*/ 0 h 4030101"/>
              <a:gd name="connsiteX8" fmla="*/ 2227301 w 3074577"/>
              <a:gd name="connsiteY8" fmla="*/ 0 h 4030101"/>
              <a:gd name="connsiteX9" fmla="*/ 2225979 w 3074577"/>
              <a:gd name="connsiteY9" fmla="*/ 32855 h 4030101"/>
              <a:gd name="connsiteX10" fmla="*/ 2307269 w 3074577"/>
              <a:gd name="connsiteY10" fmla="*/ 1233030 h 4030101"/>
              <a:gd name="connsiteX11" fmla="*/ 2323939 w 3074577"/>
              <a:gd name="connsiteY11" fmla="*/ 1340901 h 4030101"/>
              <a:gd name="connsiteX12" fmla="*/ 3074577 w 3074577"/>
              <a:gd name="connsiteY12" fmla="*/ 4030101 h 4030101"/>
              <a:gd name="connsiteX13" fmla="*/ 3071242 w 3074577"/>
              <a:gd name="connsiteY13" fmla="*/ 4030101 h 4030101"/>
              <a:gd name="connsiteX14" fmla="*/ 3042271 w 3074577"/>
              <a:gd name="connsiteY14" fmla="*/ 3961674 h 4030101"/>
              <a:gd name="connsiteX15" fmla="*/ 1537289 w 3074577"/>
              <a:gd name="connsiteY15" fmla="*/ 3669628 h 4030101"/>
              <a:gd name="connsiteX16" fmla="*/ 32307 w 3074577"/>
              <a:gd name="connsiteY16" fmla="*/ 3961674 h 4030101"/>
              <a:gd name="connsiteX17" fmla="*/ 3335 w 3074577"/>
              <a:gd name="connsiteY17" fmla="*/ 4030101 h 4030101"/>
              <a:gd name="connsiteX18" fmla="*/ 0 w 3074577"/>
              <a:gd name="connsiteY18" fmla="*/ 4030101 h 4030101"/>
              <a:gd name="connsiteX19" fmla="*/ 118101 w 3074577"/>
              <a:gd name="connsiteY19" fmla="*/ 3739987 h 4030101"/>
              <a:gd name="connsiteX20" fmla="*/ 489046 w 3074577"/>
              <a:gd name="connsiteY20" fmla="*/ 2596060 h 4030101"/>
              <a:gd name="connsiteX21" fmla="*/ 463444 w 3074577"/>
              <a:gd name="connsiteY21" fmla="*/ 2685395 h 4030101"/>
              <a:gd name="connsiteX22" fmla="*/ 463821 w 3074577"/>
              <a:gd name="connsiteY22" fmla="*/ 2685395 h 4030101"/>
              <a:gd name="connsiteX23" fmla="*/ 484697 w 3074577"/>
              <a:gd name="connsiteY23" fmla="*/ 2622730 h 4030101"/>
              <a:gd name="connsiteX24" fmla="*/ 1537289 w 3074577"/>
              <a:gd name="connsiteY24" fmla="*/ 2363133 h 4030101"/>
              <a:gd name="connsiteX25" fmla="*/ 2589880 w 3074577"/>
              <a:gd name="connsiteY25" fmla="*/ 2622730 h 4030101"/>
              <a:gd name="connsiteX26" fmla="*/ 2610757 w 3074577"/>
              <a:gd name="connsiteY26" fmla="*/ 2685395 h 4030101"/>
              <a:gd name="connsiteX27" fmla="*/ 2611132 w 3074577"/>
              <a:gd name="connsiteY27" fmla="*/ 2685395 h 4030101"/>
              <a:gd name="connsiteX28" fmla="*/ 2585530 w 3074577"/>
              <a:gd name="connsiteY28" fmla="*/ 2596060 h 4030101"/>
              <a:gd name="connsiteX29" fmla="*/ 2956475 w 3074577"/>
              <a:gd name="connsiteY29" fmla="*/ 3739987 h 4030101"/>
              <a:gd name="connsiteX30" fmla="*/ 3074577 w 3074577"/>
              <a:gd name="connsiteY30"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766881 w 3074577"/>
              <a:gd name="connsiteY4" fmla="*/ 1295986 h 4030101"/>
              <a:gd name="connsiteX5" fmla="*/ 848597 w 3074577"/>
              <a:gd name="connsiteY5" fmla="*/ 32855 h 4030101"/>
              <a:gd name="connsiteX6" fmla="*/ 847275 w 3074577"/>
              <a:gd name="connsiteY6" fmla="*/ 0 h 4030101"/>
              <a:gd name="connsiteX7" fmla="*/ 2227301 w 3074577"/>
              <a:gd name="connsiteY7" fmla="*/ 0 h 4030101"/>
              <a:gd name="connsiteX8" fmla="*/ 2225979 w 3074577"/>
              <a:gd name="connsiteY8" fmla="*/ 32855 h 4030101"/>
              <a:gd name="connsiteX9" fmla="*/ 2307269 w 3074577"/>
              <a:gd name="connsiteY9" fmla="*/ 1233030 h 4030101"/>
              <a:gd name="connsiteX10" fmla="*/ 2323939 w 3074577"/>
              <a:gd name="connsiteY10" fmla="*/ 1340901 h 4030101"/>
              <a:gd name="connsiteX11" fmla="*/ 3074577 w 3074577"/>
              <a:gd name="connsiteY11" fmla="*/ 4030101 h 4030101"/>
              <a:gd name="connsiteX12" fmla="*/ 3071242 w 3074577"/>
              <a:gd name="connsiteY12" fmla="*/ 4030101 h 4030101"/>
              <a:gd name="connsiteX13" fmla="*/ 3042271 w 3074577"/>
              <a:gd name="connsiteY13" fmla="*/ 3961674 h 4030101"/>
              <a:gd name="connsiteX14" fmla="*/ 1537289 w 3074577"/>
              <a:gd name="connsiteY14" fmla="*/ 3669628 h 4030101"/>
              <a:gd name="connsiteX15" fmla="*/ 32307 w 3074577"/>
              <a:gd name="connsiteY15" fmla="*/ 3961674 h 4030101"/>
              <a:gd name="connsiteX16" fmla="*/ 3335 w 3074577"/>
              <a:gd name="connsiteY16" fmla="*/ 4030101 h 4030101"/>
              <a:gd name="connsiteX17" fmla="*/ 0 w 3074577"/>
              <a:gd name="connsiteY17" fmla="*/ 4030101 h 4030101"/>
              <a:gd name="connsiteX18" fmla="*/ 118101 w 3074577"/>
              <a:gd name="connsiteY18" fmla="*/ 3739987 h 4030101"/>
              <a:gd name="connsiteX19" fmla="*/ 489046 w 3074577"/>
              <a:gd name="connsiteY19" fmla="*/ 2596060 h 4030101"/>
              <a:gd name="connsiteX20" fmla="*/ 463444 w 3074577"/>
              <a:gd name="connsiteY20" fmla="*/ 2685395 h 4030101"/>
              <a:gd name="connsiteX21" fmla="*/ 463821 w 3074577"/>
              <a:gd name="connsiteY21" fmla="*/ 2685395 h 4030101"/>
              <a:gd name="connsiteX22" fmla="*/ 484697 w 3074577"/>
              <a:gd name="connsiteY22" fmla="*/ 2622730 h 4030101"/>
              <a:gd name="connsiteX23" fmla="*/ 1537289 w 3074577"/>
              <a:gd name="connsiteY23" fmla="*/ 2363133 h 4030101"/>
              <a:gd name="connsiteX24" fmla="*/ 2589880 w 3074577"/>
              <a:gd name="connsiteY24" fmla="*/ 2622730 h 4030101"/>
              <a:gd name="connsiteX25" fmla="*/ 2610757 w 3074577"/>
              <a:gd name="connsiteY25" fmla="*/ 2685395 h 4030101"/>
              <a:gd name="connsiteX26" fmla="*/ 2611132 w 3074577"/>
              <a:gd name="connsiteY26" fmla="*/ 2685395 h 4030101"/>
              <a:gd name="connsiteX27" fmla="*/ 2585530 w 3074577"/>
              <a:gd name="connsiteY27" fmla="*/ 2596060 h 4030101"/>
              <a:gd name="connsiteX28" fmla="*/ 2956475 w 3074577"/>
              <a:gd name="connsiteY28" fmla="*/ 3739987 h 4030101"/>
              <a:gd name="connsiteX29" fmla="*/ 3074577 w 3074577"/>
              <a:gd name="connsiteY29"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848597 w 3074577"/>
              <a:gd name="connsiteY4" fmla="*/ 32855 h 4030101"/>
              <a:gd name="connsiteX5" fmla="*/ 847275 w 3074577"/>
              <a:gd name="connsiteY5" fmla="*/ 0 h 4030101"/>
              <a:gd name="connsiteX6" fmla="*/ 2227301 w 3074577"/>
              <a:gd name="connsiteY6" fmla="*/ 0 h 4030101"/>
              <a:gd name="connsiteX7" fmla="*/ 2225979 w 3074577"/>
              <a:gd name="connsiteY7" fmla="*/ 32855 h 4030101"/>
              <a:gd name="connsiteX8" fmla="*/ 2307269 w 3074577"/>
              <a:gd name="connsiteY8" fmla="*/ 1233030 h 4030101"/>
              <a:gd name="connsiteX9" fmla="*/ 2323939 w 3074577"/>
              <a:gd name="connsiteY9" fmla="*/ 1340901 h 4030101"/>
              <a:gd name="connsiteX10" fmla="*/ 3074577 w 3074577"/>
              <a:gd name="connsiteY10" fmla="*/ 4030101 h 4030101"/>
              <a:gd name="connsiteX11" fmla="*/ 3071242 w 3074577"/>
              <a:gd name="connsiteY11" fmla="*/ 4030101 h 4030101"/>
              <a:gd name="connsiteX12" fmla="*/ 3042271 w 3074577"/>
              <a:gd name="connsiteY12" fmla="*/ 3961674 h 4030101"/>
              <a:gd name="connsiteX13" fmla="*/ 1537289 w 3074577"/>
              <a:gd name="connsiteY13" fmla="*/ 3669628 h 4030101"/>
              <a:gd name="connsiteX14" fmla="*/ 32307 w 3074577"/>
              <a:gd name="connsiteY14" fmla="*/ 3961674 h 4030101"/>
              <a:gd name="connsiteX15" fmla="*/ 3335 w 3074577"/>
              <a:gd name="connsiteY15" fmla="*/ 4030101 h 4030101"/>
              <a:gd name="connsiteX16" fmla="*/ 0 w 3074577"/>
              <a:gd name="connsiteY16" fmla="*/ 4030101 h 4030101"/>
              <a:gd name="connsiteX17" fmla="*/ 118101 w 3074577"/>
              <a:gd name="connsiteY17" fmla="*/ 3739987 h 4030101"/>
              <a:gd name="connsiteX18" fmla="*/ 489046 w 3074577"/>
              <a:gd name="connsiteY18" fmla="*/ 2596060 h 4030101"/>
              <a:gd name="connsiteX19" fmla="*/ 463444 w 3074577"/>
              <a:gd name="connsiteY19" fmla="*/ 2685395 h 4030101"/>
              <a:gd name="connsiteX20" fmla="*/ 463821 w 3074577"/>
              <a:gd name="connsiteY20" fmla="*/ 2685395 h 4030101"/>
              <a:gd name="connsiteX21" fmla="*/ 484697 w 3074577"/>
              <a:gd name="connsiteY21" fmla="*/ 2622730 h 4030101"/>
              <a:gd name="connsiteX22" fmla="*/ 1537289 w 3074577"/>
              <a:gd name="connsiteY22" fmla="*/ 2363133 h 4030101"/>
              <a:gd name="connsiteX23" fmla="*/ 2589880 w 3074577"/>
              <a:gd name="connsiteY23" fmla="*/ 2622730 h 4030101"/>
              <a:gd name="connsiteX24" fmla="*/ 2610757 w 3074577"/>
              <a:gd name="connsiteY24" fmla="*/ 2685395 h 4030101"/>
              <a:gd name="connsiteX25" fmla="*/ 2611132 w 3074577"/>
              <a:gd name="connsiteY25" fmla="*/ 2685395 h 4030101"/>
              <a:gd name="connsiteX26" fmla="*/ 2585530 w 3074577"/>
              <a:gd name="connsiteY26" fmla="*/ 2596060 h 4030101"/>
              <a:gd name="connsiteX27" fmla="*/ 2956475 w 3074577"/>
              <a:gd name="connsiteY27" fmla="*/ 3739987 h 4030101"/>
              <a:gd name="connsiteX28" fmla="*/ 3074577 w 3074577"/>
              <a:gd name="connsiteY28" fmla="*/ 4030101 h 4030101"/>
              <a:gd name="connsiteX0" fmla="*/ 2323939 w 3074577"/>
              <a:gd name="connsiteY0" fmla="*/ 1399107 h 4088307"/>
              <a:gd name="connsiteX1" fmla="*/ 2322299 w 3074577"/>
              <a:gd name="connsiteY1" fmla="*/ 1399107 h 4088307"/>
              <a:gd name="connsiteX2" fmla="*/ 2307696 w 3074577"/>
              <a:gd name="connsiteY2" fmla="*/ 1354192 h 4088307"/>
              <a:gd name="connsiteX3" fmla="*/ 1537289 w 3074577"/>
              <a:gd name="connsiteY3" fmla="*/ 1159494 h 4088307"/>
              <a:gd name="connsiteX4" fmla="*/ 848597 w 3074577"/>
              <a:gd name="connsiteY4" fmla="*/ 91061 h 4088307"/>
              <a:gd name="connsiteX5" fmla="*/ 2227301 w 3074577"/>
              <a:gd name="connsiteY5" fmla="*/ 58206 h 4088307"/>
              <a:gd name="connsiteX6" fmla="*/ 2225979 w 3074577"/>
              <a:gd name="connsiteY6" fmla="*/ 91061 h 4088307"/>
              <a:gd name="connsiteX7" fmla="*/ 2307269 w 3074577"/>
              <a:gd name="connsiteY7" fmla="*/ 1291236 h 4088307"/>
              <a:gd name="connsiteX8" fmla="*/ 2323939 w 3074577"/>
              <a:gd name="connsiteY8" fmla="*/ 1399107 h 4088307"/>
              <a:gd name="connsiteX9" fmla="*/ 3074577 w 3074577"/>
              <a:gd name="connsiteY9" fmla="*/ 4088307 h 4088307"/>
              <a:gd name="connsiteX10" fmla="*/ 3071242 w 3074577"/>
              <a:gd name="connsiteY10" fmla="*/ 4088307 h 4088307"/>
              <a:gd name="connsiteX11" fmla="*/ 3042271 w 3074577"/>
              <a:gd name="connsiteY11" fmla="*/ 4019880 h 4088307"/>
              <a:gd name="connsiteX12" fmla="*/ 1537289 w 3074577"/>
              <a:gd name="connsiteY12" fmla="*/ 3727834 h 4088307"/>
              <a:gd name="connsiteX13" fmla="*/ 32307 w 3074577"/>
              <a:gd name="connsiteY13" fmla="*/ 4019880 h 4088307"/>
              <a:gd name="connsiteX14" fmla="*/ 3335 w 3074577"/>
              <a:gd name="connsiteY14" fmla="*/ 4088307 h 4088307"/>
              <a:gd name="connsiteX15" fmla="*/ 0 w 3074577"/>
              <a:gd name="connsiteY15" fmla="*/ 4088307 h 4088307"/>
              <a:gd name="connsiteX16" fmla="*/ 118101 w 3074577"/>
              <a:gd name="connsiteY16" fmla="*/ 3798193 h 4088307"/>
              <a:gd name="connsiteX17" fmla="*/ 489046 w 3074577"/>
              <a:gd name="connsiteY17" fmla="*/ 2654266 h 4088307"/>
              <a:gd name="connsiteX18" fmla="*/ 463444 w 3074577"/>
              <a:gd name="connsiteY18" fmla="*/ 2743601 h 4088307"/>
              <a:gd name="connsiteX19" fmla="*/ 463821 w 3074577"/>
              <a:gd name="connsiteY19" fmla="*/ 2743601 h 4088307"/>
              <a:gd name="connsiteX20" fmla="*/ 484697 w 3074577"/>
              <a:gd name="connsiteY20" fmla="*/ 2680936 h 4088307"/>
              <a:gd name="connsiteX21" fmla="*/ 1537289 w 3074577"/>
              <a:gd name="connsiteY21" fmla="*/ 2421339 h 4088307"/>
              <a:gd name="connsiteX22" fmla="*/ 2589880 w 3074577"/>
              <a:gd name="connsiteY22" fmla="*/ 2680936 h 4088307"/>
              <a:gd name="connsiteX23" fmla="*/ 2610757 w 3074577"/>
              <a:gd name="connsiteY23" fmla="*/ 2743601 h 4088307"/>
              <a:gd name="connsiteX24" fmla="*/ 2611132 w 3074577"/>
              <a:gd name="connsiteY24" fmla="*/ 2743601 h 4088307"/>
              <a:gd name="connsiteX25" fmla="*/ 2585530 w 3074577"/>
              <a:gd name="connsiteY25" fmla="*/ 2654266 h 4088307"/>
              <a:gd name="connsiteX26" fmla="*/ 2956475 w 3074577"/>
              <a:gd name="connsiteY26" fmla="*/ 3798193 h 4088307"/>
              <a:gd name="connsiteX27" fmla="*/ 3074577 w 3074577"/>
              <a:gd name="connsiteY27" fmla="*/ 4088307 h 4088307"/>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2227301 w 3074577"/>
              <a:gd name="connsiteY4" fmla="*/ 0 h 4030101"/>
              <a:gd name="connsiteX5" fmla="*/ 2225979 w 3074577"/>
              <a:gd name="connsiteY5" fmla="*/ 32855 h 4030101"/>
              <a:gd name="connsiteX6" fmla="*/ 2307269 w 3074577"/>
              <a:gd name="connsiteY6" fmla="*/ 1233030 h 4030101"/>
              <a:gd name="connsiteX7" fmla="*/ 2323939 w 3074577"/>
              <a:gd name="connsiteY7" fmla="*/ 1340901 h 4030101"/>
              <a:gd name="connsiteX8" fmla="*/ 3074577 w 3074577"/>
              <a:gd name="connsiteY8" fmla="*/ 4030101 h 4030101"/>
              <a:gd name="connsiteX9" fmla="*/ 3071242 w 3074577"/>
              <a:gd name="connsiteY9" fmla="*/ 4030101 h 4030101"/>
              <a:gd name="connsiteX10" fmla="*/ 3042271 w 3074577"/>
              <a:gd name="connsiteY10" fmla="*/ 3961674 h 4030101"/>
              <a:gd name="connsiteX11" fmla="*/ 1537289 w 3074577"/>
              <a:gd name="connsiteY11" fmla="*/ 3669628 h 4030101"/>
              <a:gd name="connsiteX12" fmla="*/ 32307 w 3074577"/>
              <a:gd name="connsiteY12" fmla="*/ 3961674 h 4030101"/>
              <a:gd name="connsiteX13" fmla="*/ 3335 w 3074577"/>
              <a:gd name="connsiteY13" fmla="*/ 4030101 h 4030101"/>
              <a:gd name="connsiteX14" fmla="*/ 0 w 3074577"/>
              <a:gd name="connsiteY14" fmla="*/ 4030101 h 4030101"/>
              <a:gd name="connsiteX15" fmla="*/ 118101 w 3074577"/>
              <a:gd name="connsiteY15" fmla="*/ 3739987 h 4030101"/>
              <a:gd name="connsiteX16" fmla="*/ 489046 w 3074577"/>
              <a:gd name="connsiteY16" fmla="*/ 2596060 h 4030101"/>
              <a:gd name="connsiteX17" fmla="*/ 463444 w 3074577"/>
              <a:gd name="connsiteY17" fmla="*/ 2685395 h 4030101"/>
              <a:gd name="connsiteX18" fmla="*/ 463821 w 3074577"/>
              <a:gd name="connsiteY18" fmla="*/ 2685395 h 4030101"/>
              <a:gd name="connsiteX19" fmla="*/ 484697 w 3074577"/>
              <a:gd name="connsiteY19" fmla="*/ 2622730 h 4030101"/>
              <a:gd name="connsiteX20" fmla="*/ 1537289 w 3074577"/>
              <a:gd name="connsiteY20" fmla="*/ 2363133 h 4030101"/>
              <a:gd name="connsiteX21" fmla="*/ 2589880 w 3074577"/>
              <a:gd name="connsiteY21" fmla="*/ 2622730 h 4030101"/>
              <a:gd name="connsiteX22" fmla="*/ 2610757 w 3074577"/>
              <a:gd name="connsiteY22" fmla="*/ 2685395 h 4030101"/>
              <a:gd name="connsiteX23" fmla="*/ 2611132 w 3074577"/>
              <a:gd name="connsiteY23" fmla="*/ 2685395 h 4030101"/>
              <a:gd name="connsiteX24" fmla="*/ 2585530 w 3074577"/>
              <a:gd name="connsiteY24" fmla="*/ 2596060 h 4030101"/>
              <a:gd name="connsiteX25" fmla="*/ 2956475 w 3074577"/>
              <a:gd name="connsiteY25" fmla="*/ 3739987 h 4030101"/>
              <a:gd name="connsiteX26" fmla="*/ 3074577 w 3074577"/>
              <a:gd name="connsiteY26" fmla="*/ 4030101 h 4030101"/>
              <a:gd name="connsiteX0" fmla="*/ 2323939 w 3074577"/>
              <a:gd name="connsiteY0" fmla="*/ 1340901 h 4030101"/>
              <a:gd name="connsiteX1" fmla="*/ 2322299 w 3074577"/>
              <a:gd name="connsiteY1" fmla="*/ 1340901 h 4030101"/>
              <a:gd name="connsiteX2" fmla="*/ 2307696 w 3074577"/>
              <a:gd name="connsiteY2" fmla="*/ 1295986 h 4030101"/>
              <a:gd name="connsiteX3" fmla="*/ 1537289 w 3074577"/>
              <a:gd name="connsiteY3" fmla="*/ 1101288 h 4030101"/>
              <a:gd name="connsiteX4" fmla="*/ 2227301 w 3074577"/>
              <a:gd name="connsiteY4" fmla="*/ 0 h 4030101"/>
              <a:gd name="connsiteX5" fmla="*/ 2307269 w 3074577"/>
              <a:gd name="connsiteY5" fmla="*/ 1233030 h 4030101"/>
              <a:gd name="connsiteX6" fmla="*/ 2323939 w 3074577"/>
              <a:gd name="connsiteY6" fmla="*/ 1340901 h 4030101"/>
              <a:gd name="connsiteX7" fmla="*/ 3074577 w 3074577"/>
              <a:gd name="connsiteY7" fmla="*/ 4030101 h 4030101"/>
              <a:gd name="connsiteX8" fmla="*/ 3071242 w 3074577"/>
              <a:gd name="connsiteY8" fmla="*/ 4030101 h 4030101"/>
              <a:gd name="connsiteX9" fmla="*/ 3042271 w 3074577"/>
              <a:gd name="connsiteY9" fmla="*/ 3961674 h 4030101"/>
              <a:gd name="connsiteX10" fmla="*/ 1537289 w 3074577"/>
              <a:gd name="connsiteY10" fmla="*/ 3669628 h 4030101"/>
              <a:gd name="connsiteX11" fmla="*/ 32307 w 3074577"/>
              <a:gd name="connsiteY11" fmla="*/ 3961674 h 4030101"/>
              <a:gd name="connsiteX12" fmla="*/ 3335 w 3074577"/>
              <a:gd name="connsiteY12" fmla="*/ 4030101 h 4030101"/>
              <a:gd name="connsiteX13" fmla="*/ 0 w 3074577"/>
              <a:gd name="connsiteY13" fmla="*/ 4030101 h 4030101"/>
              <a:gd name="connsiteX14" fmla="*/ 118101 w 3074577"/>
              <a:gd name="connsiteY14" fmla="*/ 3739987 h 4030101"/>
              <a:gd name="connsiteX15" fmla="*/ 489046 w 3074577"/>
              <a:gd name="connsiteY15" fmla="*/ 2596060 h 4030101"/>
              <a:gd name="connsiteX16" fmla="*/ 463444 w 3074577"/>
              <a:gd name="connsiteY16" fmla="*/ 2685395 h 4030101"/>
              <a:gd name="connsiteX17" fmla="*/ 463821 w 3074577"/>
              <a:gd name="connsiteY17" fmla="*/ 2685395 h 4030101"/>
              <a:gd name="connsiteX18" fmla="*/ 484697 w 3074577"/>
              <a:gd name="connsiteY18" fmla="*/ 2622730 h 4030101"/>
              <a:gd name="connsiteX19" fmla="*/ 1537289 w 3074577"/>
              <a:gd name="connsiteY19" fmla="*/ 2363133 h 4030101"/>
              <a:gd name="connsiteX20" fmla="*/ 2589880 w 3074577"/>
              <a:gd name="connsiteY20" fmla="*/ 2622730 h 4030101"/>
              <a:gd name="connsiteX21" fmla="*/ 2610757 w 3074577"/>
              <a:gd name="connsiteY21" fmla="*/ 2685395 h 4030101"/>
              <a:gd name="connsiteX22" fmla="*/ 2611132 w 3074577"/>
              <a:gd name="connsiteY22" fmla="*/ 2685395 h 4030101"/>
              <a:gd name="connsiteX23" fmla="*/ 2585530 w 3074577"/>
              <a:gd name="connsiteY23" fmla="*/ 2596060 h 4030101"/>
              <a:gd name="connsiteX24" fmla="*/ 2956475 w 3074577"/>
              <a:gd name="connsiteY24" fmla="*/ 3739987 h 4030101"/>
              <a:gd name="connsiteX25" fmla="*/ 3074577 w 3074577"/>
              <a:gd name="connsiteY25" fmla="*/ 4030101 h 4030101"/>
              <a:gd name="connsiteX0" fmla="*/ 2323939 w 3074577"/>
              <a:gd name="connsiteY0" fmla="*/ 240364 h 2929564"/>
              <a:gd name="connsiteX1" fmla="*/ 2322299 w 3074577"/>
              <a:gd name="connsiteY1" fmla="*/ 240364 h 2929564"/>
              <a:gd name="connsiteX2" fmla="*/ 2307696 w 3074577"/>
              <a:gd name="connsiteY2" fmla="*/ 195449 h 2929564"/>
              <a:gd name="connsiteX3" fmla="*/ 1537289 w 3074577"/>
              <a:gd name="connsiteY3" fmla="*/ 751 h 2929564"/>
              <a:gd name="connsiteX4" fmla="*/ 2307269 w 3074577"/>
              <a:gd name="connsiteY4" fmla="*/ 132493 h 2929564"/>
              <a:gd name="connsiteX5" fmla="*/ 2323939 w 3074577"/>
              <a:gd name="connsiteY5" fmla="*/ 240364 h 2929564"/>
              <a:gd name="connsiteX6" fmla="*/ 3074577 w 3074577"/>
              <a:gd name="connsiteY6" fmla="*/ 2929564 h 2929564"/>
              <a:gd name="connsiteX7" fmla="*/ 3071242 w 3074577"/>
              <a:gd name="connsiteY7" fmla="*/ 2929564 h 2929564"/>
              <a:gd name="connsiteX8" fmla="*/ 3042271 w 3074577"/>
              <a:gd name="connsiteY8" fmla="*/ 2861137 h 2929564"/>
              <a:gd name="connsiteX9" fmla="*/ 1537289 w 3074577"/>
              <a:gd name="connsiteY9" fmla="*/ 2569091 h 2929564"/>
              <a:gd name="connsiteX10" fmla="*/ 32307 w 3074577"/>
              <a:gd name="connsiteY10" fmla="*/ 2861137 h 2929564"/>
              <a:gd name="connsiteX11" fmla="*/ 3335 w 3074577"/>
              <a:gd name="connsiteY11" fmla="*/ 2929564 h 2929564"/>
              <a:gd name="connsiteX12" fmla="*/ 0 w 3074577"/>
              <a:gd name="connsiteY12" fmla="*/ 2929564 h 2929564"/>
              <a:gd name="connsiteX13" fmla="*/ 118101 w 3074577"/>
              <a:gd name="connsiteY13" fmla="*/ 2639450 h 2929564"/>
              <a:gd name="connsiteX14" fmla="*/ 489046 w 3074577"/>
              <a:gd name="connsiteY14" fmla="*/ 1495523 h 2929564"/>
              <a:gd name="connsiteX15" fmla="*/ 463444 w 3074577"/>
              <a:gd name="connsiteY15" fmla="*/ 1584858 h 2929564"/>
              <a:gd name="connsiteX16" fmla="*/ 463821 w 3074577"/>
              <a:gd name="connsiteY16" fmla="*/ 1584858 h 2929564"/>
              <a:gd name="connsiteX17" fmla="*/ 484697 w 3074577"/>
              <a:gd name="connsiteY17" fmla="*/ 1522193 h 2929564"/>
              <a:gd name="connsiteX18" fmla="*/ 1537289 w 3074577"/>
              <a:gd name="connsiteY18" fmla="*/ 1262596 h 2929564"/>
              <a:gd name="connsiteX19" fmla="*/ 2589880 w 3074577"/>
              <a:gd name="connsiteY19" fmla="*/ 1522193 h 2929564"/>
              <a:gd name="connsiteX20" fmla="*/ 2610757 w 3074577"/>
              <a:gd name="connsiteY20" fmla="*/ 1584858 h 2929564"/>
              <a:gd name="connsiteX21" fmla="*/ 2611132 w 3074577"/>
              <a:gd name="connsiteY21" fmla="*/ 1584858 h 2929564"/>
              <a:gd name="connsiteX22" fmla="*/ 2585530 w 3074577"/>
              <a:gd name="connsiteY22" fmla="*/ 1495523 h 2929564"/>
              <a:gd name="connsiteX23" fmla="*/ 2956475 w 3074577"/>
              <a:gd name="connsiteY23" fmla="*/ 2639450 h 2929564"/>
              <a:gd name="connsiteX24" fmla="*/ 3074577 w 3074577"/>
              <a:gd name="connsiteY24" fmla="*/ 2929564 h 2929564"/>
              <a:gd name="connsiteX0" fmla="*/ 2323939 w 3074577"/>
              <a:gd name="connsiteY0" fmla="*/ 108597 h 2797797"/>
              <a:gd name="connsiteX1" fmla="*/ 2322299 w 3074577"/>
              <a:gd name="connsiteY1" fmla="*/ 108597 h 2797797"/>
              <a:gd name="connsiteX2" fmla="*/ 2307696 w 3074577"/>
              <a:gd name="connsiteY2" fmla="*/ 63682 h 2797797"/>
              <a:gd name="connsiteX3" fmla="*/ 2307269 w 3074577"/>
              <a:gd name="connsiteY3" fmla="*/ 726 h 2797797"/>
              <a:gd name="connsiteX4" fmla="*/ 2323939 w 3074577"/>
              <a:gd name="connsiteY4" fmla="*/ 108597 h 2797797"/>
              <a:gd name="connsiteX5" fmla="*/ 3074577 w 3074577"/>
              <a:gd name="connsiteY5" fmla="*/ 2797797 h 2797797"/>
              <a:gd name="connsiteX6" fmla="*/ 3071242 w 3074577"/>
              <a:gd name="connsiteY6" fmla="*/ 2797797 h 2797797"/>
              <a:gd name="connsiteX7" fmla="*/ 3042271 w 3074577"/>
              <a:gd name="connsiteY7" fmla="*/ 2729370 h 2797797"/>
              <a:gd name="connsiteX8" fmla="*/ 1537289 w 3074577"/>
              <a:gd name="connsiteY8" fmla="*/ 2437324 h 2797797"/>
              <a:gd name="connsiteX9" fmla="*/ 32307 w 3074577"/>
              <a:gd name="connsiteY9" fmla="*/ 2729370 h 2797797"/>
              <a:gd name="connsiteX10" fmla="*/ 3335 w 3074577"/>
              <a:gd name="connsiteY10" fmla="*/ 2797797 h 2797797"/>
              <a:gd name="connsiteX11" fmla="*/ 0 w 3074577"/>
              <a:gd name="connsiteY11" fmla="*/ 2797797 h 2797797"/>
              <a:gd name="connsiteX12" fmla="*/ 118101 w 3074577"/>
              <a:gd name="connsiteY12" fmla="*/ 2507683 h 2797797"/>
              <a:gd name="connsiteX13" fmla="*/ 489046 w 3074577"/>
              <a:gd name="connsiteY13" fmla="*/ 1363756 h 2797797"/>
              <a:gd name="connsiteX14" fmla="*/ 463444 w 3074577"/>
              <a:gd name="connsiteY14" fmla="*/ 1453091 h 2797797"/>
              <a:gd name="connsiteX15" fmla="*/ 463821 w 3074577"/>
              <a:gd name="connsiteY15" fmla="*/ 1453091 h 2797797"/>
              <a:gd name="connsiteX16" fmla="*/ 484697 w 3074577"/>
              <a:gd name="connsiteY16" fmla="*/ 1390426 h 2797797"/>
              <a:gd name="connsiteX17" fmla="*/ 1537289 w 3074577"/>
              <a:gd name="connsiteY17" fmla="*/ 1130829 h 2797797"/>
              <a:gd name="connsiteX18" fmla="*/ 2589880 w 3074577"/>
              <a:gd name="connsiteY18" fmla="*/ 1390426 h 2797797"/>
              <a:gd name="connsiteX19" fmla="*/ 2610757 w 3074577"/>
              <a:gd name="connsiteY19" fmla="*/ 1453091 h 2797797"/>
              <a:gd name="connsiteX20" fmla="*/ 2611132 w 3074577"/>
              <a:gd name="connsiteY20" fmla="*/ 1453091 h 2797797"/>
              <a:gd name="connsiteX21" fmla="*/ 2585530 w 3074577"/>
              <a:gd name="connsiteY21" fmla="*/ 1363756 h 2797797"/>
              <a:gd name="connsiteX22" fmla="*/ 2956475 w 3074577"/>
              <a:gd name="connsiteY22" fmla="*/ 2507683 h 2797797"/>
              <a:gd name="connsiteX23" fmla="*/ 3074577 w 3074577"/>
              <a:gd name="connsiteY23" fmla="*/ 2797797 h 2797797"/>
              <a:gd name="connsiteX0" fmla="*/ 2307269 w 3074577"/>
              <a:gd name="connsiteY0" fmla="*/ 726 h 2797797"/>
              <a:gd name="connsiteX1" fmla="*/ 2322299 w 3074577"/>
              <a:gd name="connsiteY1" fmla="*/ 108597 h 2797797"/>
              <a:gd name="connsiteX2" fmla="*/ 2307696 w 3074577"/>
              <a:gd name="connsiteY2" fmla="*/ 63682 h 2797797"/>
              <a:gd name="connsiteX3" fmla="*/ 2307269 w 3074577"/>
              <a:gd name="connsiteY3" fmla="*/ 726 h 2797797"/>
              <a:gd name="connsiteX4" fmla="*/ 3074577 w 3074577"/>
              <a:gd name="connsiteY4" fmla="*/ 2797797 h 2797797"/>
              <a:gd name="connsiteX5" fmla="*/ 3071242 w 3074577"/>
              <a:gd name="connsiteY5" fmla="*/ 2797797 h 2797797"/>
              <a:gd name="connsiteX6" fmla="*/ 3042271 w 3074577"/>
              <a:gd name="connsiteY6" fmla="*/ 2729370 h 2797797"/>
              <a:gd name="connsiteX7" fmla="*/ 1537289 w 3074577"/>
              <a:gd name="connsiteY7" fmla="*/ 2437324 h 2797797"/>
              <a:gd name="connsiteX8" fmla="*/ 32307 w 3074577"/>
              <a:gd name="connsiteY8" fmla="*/ 2729370 h 2797797"/>
              <a:gd name="connsiteX9" fmla="*/ 3335 w 3074577"/>
              <a:gd name="connsiteY9" fmla="*/ 2797797 h 2797797"/>
              <a:gd name="connsiteX10" fmla="*/ 0 w 3074577"/>
              <a:gd name="connsiteY10" fmla="*/ 2797797 h 2797797"/>
              <a:gd name="connsiteX11" fmla="*/ 118101 w 3074577"/>
              <a:gd name="connsiteY11" fmla="*/ 2507683 h 2797797"/>
              <a:gd name="connsiteX12" fmla="*/ 489046 w 3074577"/>
              <a:gd name="connsiteY12" fmla="*/ 1363756 h 2797797"/>
              <a:gd name="connsiteX13" fmla="*/ 463444 w 3074577"/>
              <a:gd name="connsiteY13" fmla="*/ 1453091 h 2797797"/>
              <a:gd name="connsiteX14" fmla="*/ 463821 w 3074577"/>
              <a:gd name="connsiteY14" fmla="*/ 1453091 h 2797797"/>
              <a:gd name="connsiteX15" fmla="*/ 484697 w 3074577"/>
              <a:gd name="connsiteY15" fmla="*/ 1390426 h 2797797"/>
              <a:gd name="connsiteX16" fmla="*/ 1537289 w 3074577"/>
              <a:gd name="connsiteY16" fmla="*/ 1130829 h 2797797"/>
              <a:gd name="connsiteX17" fmla="*/ 2589880 w 3074577"/>
              <a:gd name="connsiteY17" fmla="*/ 1390426 h 2797797"/>
              <a:gd name="connsiteX18" fmla="*/ 2610757 w 3074577"/>
              <a:gd name="connsiteY18" fmla="*/ 1453091 h 2797797"/>
              <a:gd name="connsiteX19" fmla="*/ 2611132 w 3074577"/>
              <a:gd name="connsiteY19" fmla="*/ 1453091 h 2797797"/>
              <a:gd name="connsiteX20" fmla="*/ 2585530 w 3074577"/>
              <a:gd name="connsiteY20" fmla="*/ 1363756 h 2797797"/>
              <a:gd name="connsiteX21" fmla="*/ 2956475 w 3074577"/>
              <a:gd name="connsiteY21" fmla="*/ 2507683 h 2797797"/>
              <a:gd name="connsiteX22" fmla="*/ 3074577 w 3074577"/>
              <a:gd name="connsiteY22" fmla="*/ 2797797 h 2797797"/>
              <a:gd name="connsiteX0" fmla="*/ 2307269 w 3074577"/>
              <a:gd name="connsiteY0" fmla="*/ 0 h 2797071"/>
              <a:gd name="connsiteX1" fmla="*/ 2322299 w 3074577"/>
              <a:gd name="connsiteY1" fmla="*/ 107871 h 2797071"/>
              <a:gd name="connsiteX2" fmla="*/ 2307269 w 3074577"/>
              <a:gd name="connsiteY2" fmla="*/ 0 h 2797071"/>
              <a:gd name="connsiteX3" fmla="*/ 3074577 w 3074577"/>
              <a:gd name="connsiteY3" fmla="*/ 2797071 h 2797071"/>
              <a:gd name="connsiteX4" fmla="*/ 3071242 w 3074577"/>
              <a:gd name="connsiteY4" fmla="*/ 2797071 h 2797071"/>
              <a:gd name="connsiteX5" fmla="*/ 3042271 w 3074577"/>
              <a:gd name="connsiteY5" fmla="*/ 2728644 h 2797071"/>
              <a:gd name="connsiteX6" fmla="*/ 1537289 w 3074577"/>
              <a:gd name="connsiteY6" fmla="*/ 2436598 h 2797071"/>
              <a:gd name="connsiteX7" fmla="*/ 32307 w 3074577"/>
              <a:gd name="connsiteY7" fmla="*/ 2728644 h 2797071"/>
              <a:gd name="connsiteX8" fmla="*/ 3335 w 3074577"/>
              <a:gd name="connsiteY8" fmla="*/ 2797071 h 2797071"/>
              <a:gd name="connsiteX9" fmla="*/ 0 w 3074577"/>
              <a:gd name="connsiteY9" fmla="*/ 2797071 h 2797071"/>
              <a:gd name="connsiteX10" fmla="*/ 118101 w 3074577"/>
              <a:gd name="connsiteY10" fmla="*/ 2506957 h 2797071"/>
              <a:gd name="connsiteX11" fmla="*/ 489046 w 3074577"/>
              <a:gd name="connsiteY11" fmla="*/ 1363030 h 2797071"/>
              <a:gd name="connsiteX12" fmla="*/ 463444 w 3074577"/>
              <a:gd name="connsiteY12" fmla="*/ 1452365 h 2797071"/>
              <a:gd name="connsiteX13" fmla="*/ 463821 w 3074577"/>
              <a:gd name="connsiteY13" fmla="*/ 1452365 h 2797071"/>
              <a:gd name="connsiteX14" fmla="*/ 484697 w 3074577"/>
              <a:gd name="connsiteY14" fmla="*/ 1389700 h 2797071"/>
              <a:gd name="connsiteX15" fmla="*/ 1537289 w 3074577"/>
              <a:gd name="connsiteY15" fmla="*/ 1130103 h 2797071"/>
              <a:gd name="connsiteX16" fmla="*/ 2589880 w 3074577"/>
              <a:gd name="connsiteY16" fmla="*/ 1389700 h 2797071"/>
              <a:gd name="connsiteX17" fmla="*/ 2610757 w 3074577"/>
              <a:gd name="connsiteY17" fmla="*/ 1452365 h 2797071"/>
              <a:gd name="connsiteX18" fmla="*/ 2611132 w 3074577"/>
              <a:gd name="connsiteY18" fmla="*/ 1452365 h 2797071"/>
              <a:gd name="connsiteX19" fmla="*/ 2585530 w 3074577"/>
              <a:gd name="connsiteY19" fmla="*/ 1363030 h 2797071"/>
              <a:gd name="connsiteX20" fmla="*/ 2956475 w 3074577"/>
              <a:gd name="connsiteY20" fmla="*/ 2506957 h 2797071"/>
              <a:gd name="connsiteX21" fmla="*/ 3074577 w 3074577"/>
              <a:gd name="connsiteY21" fmla="*/ 2797071 h 2797071"/>
              <a:gd name="connsiteX0" fmla="*/ 3074577 w 3074577"/>
              <a:gd name="connsiteY0" fmla="*/ 1666968 h 1666968"/>
              <a:gd name="connsiteX1" fmla="*/ 3071242 w 3074577"/>
              <a:gd name="connsiteY1" fmla="*/ 1666968 h 1666968"/>
              <a:gd name="connsiteX2" fmla="*/ 3042271 w 3074577"/>
              <a:gd name="connsiteY2" fmla="*/ 1598541 h 1666968"/>
              <a:gd name="connsiteX3" fmla="*/ 1537289 w 3074577"/>
              <a:gd name="connsiteY3" fmla="*/ 1306495 h 1666968"/>
              <a:gd name="connsiteX4" fmla="*/ 32307 w 3074577"/>
              <a:gd name="connsiteY4" fmla="*/ 1598541 h 1666968"/>
              <a:gd name="connsiteX5" fmla="*/ 3335 w 3074577"/>
              <a:gd name="connsiteY5" fmla="*/ 1666968 h 1666968"/>
              <a:gd name="connsiteX6" fmla="*/ 0 w 3074577"/>
              <a:gd name="connsiteY6" fmla="*/ 1666968 h 1666968"/>
              <a:gd name="connsiteX7" fmla="*/ 118101 w 3074577"/>
              <a:gd name="connsiteY7" fmla="*/ 1376854 h 1666968"/>
              <a:gd name="connsiteX8" fmla="*/ 489046 w 3074577"/>
              <a:gd name="connsiteY8" fmla="*/ 232927 h 1666968"/>
              <a:gd name="connsiteX9" fmla="*/ 463444 w 3074577"/>
              <a:gd name="connsiteY9" fmla="*/ 322262 h 1666968"/>
              <a:gd name="connsiteX10" fmla="*/ 463821 w 3074577"/>
              <a:gd name="connsiteY10" fmla="*/ 322262 h 1666968"/>
              <a:gd name="connsiteX11" fmla="*/ 484697 w 3074577"/>
              <a:gd name="connsiteY11" fmla="*/ 259597 h 1666968"/>
              <a:gd name="connsiteX12" fmla="*/ 1537289 w 3074577"/>
              <a:gd name="connsiteY12" fmla="*/ 0 h 1666968"/>
              <a:gd name="connsiteX13" fmla="*/ 2589880 w 3074577"/>
              <a:gd name="connsiteY13" fmla="*/ 259597 h 1666968"/>
              <a:gd name="connsiteX14" fmla="*/ 2610757 w 3074577"/>
              <a:gd name="connsiteY14" fmla="*/ 322262 h 1666968"/>
              <a:gd name="connsiteX15" fmla="*/ 2611132 w 3074577"/>
              <a:gd name="connsiteY15" fmla="*/ 322262 h 1666968"/>
              <a:gd name="connsiteX16" fmla="*/ 2585530 w 3074577"/>
              <a:gd name="connsiteY16" fmla="*/ 232927 h 1666968"/>
              <a:gd name="connsiteX17" fmla="*/ 2956475 w 3074577"/>
              <a:gd name="connsiteY17" fmla="*/ 1376854 h 1666968"/>
              <a:gd name="connsiteX18" fmla="*/ 3074577 w 3074577"/>
              <a:gd name="connsiteY18" fmla="*/ 1666968 h 16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4577" h="1666968">
                <a:moveTo>
                  <a:pt x="3074577" y="1666968"/>
                </a:moveTo>
                <a:lnTo>
                  <a:pt x="3071242" y="1666968"/>
                </a:lnTo>
                <a:lnTo>
                  <a:pt x="3042271" y="1598541"/>
                </a:lnTo>
                <a:cubicBezTo>
                  <a:pt x="2899027" y="1431871"/>
                  <a:pt x="2279652" y="1306495"/>
                  <a:pt x="1537289" y="1306495"/>
                </a:cubicBezTo>
                <a:cubicBezTo>
                  <a:pt x="794926" y="1306495"/>
                  <a:pt x="175551" y="1431871"/>
                  <a:pt x="32307" y="1598541"/>
                </a:cubicBezTo>
                <a:lnTo>
                  <a:pt x="3335" y="1666968"/>
                </a:lnTo>
                <a:lnTo>
                  <a:pt x="0" y="1666968"/>
                </a:lnTo>
                <a:lnTo>
                  <a:pt x="118101" y="1376854"/>
                </a:lnTo>
                <a:cubicBezTo>
                  <a:pt x="255361" y="1020868"/>
                  <a:pt x="380805" y="636888"/>
                  <a:pt x="489046" y="232927"/>
                </a:cubicBezTo>
                <a:lnTo>
                  <a:pt x="463444" y="322262"/>
                </a:lnTo>
                <a:lnTo>
                  <a:pt x="463821" y="322262"/>
                </a:lnTo>
                <a:lnTo>
                  <a:pt x="484697" y="259597"/>
                </a:lnTo>
                <a:cubicBezTo>
                  <a:pt x="584883" y="111445"/>
                  <a:pt x="1018076" y="0"/>
                  <a:pt x="1537289" y="0"/>
                </a:cubicBezTo>
                <a:cubicBezTo>
                  <a:pt x="2056502" y="0"/>
                  <a:pt x="2489695" y="111445"/>
                  <a:pt x="2589880" y="259597"/>
                </a:cubicBezTo>
                <a:lnTo>
                  <a:pt x="2610757" y="322262"/>
                </a:lnTo>
                <a:lnTo>
                  <a:pt x="2611132" y="322262"/>
                </a:lnTo>
                <a:lnTo>
                  <a:pt x="2585530" y="232927"/>
                </a:lnTo>
                <a:cubicBezTo>
                  <a:pt x="2693771" y="636888"/>
                  <a:pt x="2819215" y="1020868"/>
                  <a:pt x="2956475" y="1376854"/>
                </a:cubicBezTo>
                <a:lnTo>
                  <a:pt x="3074577" y="1666968"/>
                </a:lnTo>
                <a:close/>
              </a:path>
            </a:pathLst>
          </a:custGeom>
          <a:solidFill>
            <a:srgbClr val="8EC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017A63DD-B9F1-2440-AA32-AA4CE925130F}"/>
              </a:ext>
            </a:extLst>
          </p:cNvPr>
          <p:cNvSpPr/>
          <p:nvPr/>
        </p:nvSpPr>
        <p:spPr>
          <a:xfrm rot="10800000">
            <a:off x="5657298" y="4733740"/>
            <a:ext cx="1462397" cy="1153768"/>
          </a:xfrm>
          <a:custGeom>
            <a:avLst/>
            <a:gdLst>
              <a:gd name="connsiteX0" fmla="*/ 1573302 w 1573302"/>
              <a:gd name="connsiteY0" fmla="*/ 1544101 h 1544101"/>
              <a:gd name="connsiteX1" fmla="*/ 1571662 w 1573302"/>
              <a:gd name="connsiteY1" fmla="*/ 1544101 h 1544101"/>
              <a:gd name="connsiteX2" fmla="*/ 1557059 w 1573302"/>
              <a:gd name="connsiteY2" fmla="*/ 1499186 h 1544101"/>
              <a:gd name="connsiteX3" fmla="*/ 786652 w 1573302"/>
              <a:gd name="connsiteY3" fmla="*/ 1304488 h 1544101"/>
              <a:gd name="connsiteX4" fmla="*/ 16244 w 1573302"/>
              <a:gd name="connsiteY4" fmla="*/ 1499186 h 1544101"/>
              <a:gd name="connsiteX5" fmla="*/ 1642 w 1573302"/>
              <a:gd name="connsiteY5" fmla="*/ 1544101 h 1544101"/>
              <a:gd name="connsiteX6" fmla="*/ 0 w 1573302"/>
              <a:gd name="connsiteY6" fmla="*/ 1544101 h 1544101"/>
              <a:gd name="connsiteX7" fmla="*/ 16670 w 1573302"/>
              <a:gd name="connsiteY7" fmla="*/ 1436230 h 1544101"/>
              <a:gd name="connsiteX8" fmla="*/ 97960 w 1573302"/>
              <a:gd name="connsiteY8" fmla="*/ 236055 h 1544101"/>
              <a:gd name="connsiteX9" fmla="*/ 96686 w 1573302"/>
              <a:gd name="connsiteY9" fmla="*/ 204385 h 1544101"/>
              <a:gd name="connsiteX10" fmla="*/ 96280 w 1573302"/>
              <a:gd name="connsiteY10" fmla="*/ 203200 h 1544101"/>
              <a:gd name="connsiteX11" fmla="*/ 786652 w 1573302"/>
              <a:gd name="connsiteY11" fmla="*/ 0 h 1544101"/>
              <a:gd name="connsiteX12" fmla="*/ 1477024 w 1573302"/>
              <a:gd name="connsiteY12" fmla="*/ 203200 h 1544101"/>
              <a:gd name="connsiteX13" fmla="*/ 1476616 w 1573302"/>
              <a:gd name="connsiteY13" fmla="*/ 204391 h 1544101"/>
              <a:gd name="connsiteX14" fmla="*/ 1475342 w 1573302"/>
              <a:gd name="connsiteY14" fmla="*/ 236055 h 1544101"/>
              <a:gd name="connsiteX15" fmla="*/ 1556632 w 1573302"/>
              <a:gd name="connsiteY15" fmla="*/ 1436230 h 15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3302" h="1544101">
                <a:moveTo>
                  <a:pt x="1573302" y="1544101"/>
                </a:moveTo>
                <a:lnTo>
                  <a:pt x="1571662" y="1544101"/>
                </a:lnTo>
                <a:lnTo>
                  <a:pt x="1557059" y="1499186"/>
                </a:lnTo>
                <a:cubicBezTo>
                  <a:pt x="1483732" y="1388072"/>
                  <a:pt x="1166671" y="1304488"/>
                  <a:pt x="786652" y="1304488"/>
                </a:cubicBezTo>
                <a:cubicBezTo>
                  <a:pt x="406632" y="1304488"/>
                  <a:pt x="89572" y="1388072"/>
                  <a:pt x="16244" y="1499186"/>
                </a:cubicBezTo>
                <a:lnTo>
                  <a:pt x="1642" y="1544101"/>
                </a:lnTo>
                <a:lnTo>
                  <a:pt x="0" y="1544101"/>
                </a:lnTo>
                <a:lnTo>
                  <a:pt x="16670" y="1436230"/>
                </a:lnTo>
                <a:cubicBezTo>
                  <a:pt x="76246" y="1003929"/>
                  <a:pt x="102993" y="598771"/>
                  <a:pt x="97960" y="236055"/>
                </a:cubicBezTo>
                <a:lnTo>
                  <a:pt x="96686" y="204385"/>
                </a:lnTo>
                <a:lnTo>
                  <a:pt x="96280" y="203200"/>
                </a:lnTo>
                <a:cubicBezTo>
                  <a:pt x="96280" y="90976"/>
                  <a:pt x="405370" y="0"/>
                  <a:pt x="786652" y="0"/>
                </a:cubicBezTo>
                <a:cubicBezTo>
                  <a:pt x="1167934" y="0"/>
                  <a:pt x="1477024" y="90976"/>
                  <a:pt x="1477024" y="203200"/>
                </a:cubicBezTo>
                <a:lnTo>
                  <a:pt x="1476616" y="204391"/>
                </a:lnTo>
                <a:lnTo>
                  <a:pt x="1475342" y="236055"/>
                </a:lnTo>
                <a:cubicBezTo>
                  <a:pt x="1470309" y="598771"/>
                  <a:pt x="1497056" y="1003929"/>
                  <a:pt x="1556632" y="1436230"/>
                </a:cubicBezTo>
                <a:close/>
              </a:path>
            </a:pathLst>
          </a:custGeom>
          <a:solidFill>
            <a:srgbClr val="009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BCA93B2-51FE-8F4D-9139-574E8165B001}"/>
              </a:ext>
            </a:extLst>
          </p:cNvPr>
          <p:cNvSpPr/>
          <p:nvPr/>
        </p:nvSpPr>
        <p:spPr>
          <a:xfrm>
            <a:off x="4280638" y="1384952"/>
            <a:ext cx="4215715" cy="607332"/>
          </a:xfrm>
          <a:prstGeom prst="ellipse">
            <a:avLst/>
          </a:prstGeom>
          <a:solidFill>
            <a:srgbClr val="BF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2411524A-A70E-0947-8CAB-C17ED0FDF90B}"/>
              </a:ext>
            </a:extLst>
          </p:cNvPr>
          <p:cNvSpPr/>
          <p:nvPr/>
        </p:nvSpPr>
        <p:spPr>
          <a:xfrm rot="10800000">
            <a:off x="4340661" y="1788030"/>
            <a:ext cx="4095668" cy="1205663"/>
          </a:xfrm>
          <a:custGeom>
            <a:avLst/>
            <a:gdLst>
              <a:gd name="connsiteX0" fmla="*/ 0 w 4406273"/>
              <a:gd name="connsiteY0" fmla="*/ 1613553 h 1613553"/>
              <a:gd name="connsiteX1" fmla="*/ 24143 w 4406273"/>
              <a:gd name="connsiteY1" fmla="*/ 1579909 h 1613553"/>
              <a:gd name="connsiteX2" fmla="*/ 642951 w 4406273"/>
              <a:gd name="connsiteY2" fmla="*/ 416717 h 1613553"/>
              <a:gd name="connsiteX3" fmla="*/ 665847 w 4406273"/>
              <a:gd name="connsiteY3" fmla="*/ 360473 h 1613553"/>
              <a:gd name="connsiteX4" fmla="*/ 669183 w 4406273"/>
              <a:gd name="connsiteY4" fmla="*/ 360473 h 1613553"/>
              <a:gd name="connsiteX5" fmla="*/ 698155 w 4406273"/>
              <a:gd name="connsiteY5" fmla="*/ 292046 h 1613553"/>
              <a:gd name="connsiteX6" fmla="*/ 2203137 w 4406273"/>
              <a:gd name="connsiteY6" fmla="*/ 0 h 1613553"/>
              <a:gd name="connsiteX7" fmla="*/ 3708119 w 4406273"/>
              <a:gd name="connsiteY7" fmla="*/ 292046 h 1613553"/>
              <a:gd name="connsiteX8" fmla="*/ 3737090 w 4406273"/>
              <a:gd name="connsiteY8" fmla="*/ 360473 h 1613553"/>
              <a:gd name="connsiteX9" fmla="*/ 3740425 w 4406273"/>
              <a:gd name="connsiteY9" fmla="*/ 360473 h 1613553"/>
              <a:gd name="connsiteX10" fmla="*/ 3763321 w 4406273"/>
              <a:gd name="connsiteY10" fmla="*/ 416717 h 1613553"/>
              <a:gd name="connsiteX11" fmla="*/ 4382130 w 4406273"/>
              <a:gd name="connsiteY11" fmla="*/ 1579909 h 1613553"/>
              <a:gd name="connsiteX12" fmla="*/ 4406273 w 4406273"/>
              <a:gd name="connsiteY12" fmla="*/ 1613552 h 1613553"/>
              <a:gd name="connsiteX13" fmla="*/ 4368897 w 4406273"/>
              <a:gd name="connsiteY13" fmla="*/ 1587502 h 1613553"/>
              <a:gd name="connsiteX14" fmla="*/ 2203137 w 4406273"/>
              <a:gd name="connsiteY14" fmla="*/ 1301953 h 1613553"/>
              <a:gd name="connsiteX15" fmla="*/ 37377 w 4406273"/>
              <a:gd name="connsiteY15" fmla="*/ 1587502 h 1613553"/>
              <a:gd name="connsiteX16" fmla="*/ 0 w 4406273"/>
              <a:gd name="connsiteY16" fmla="*/ 1613553 h 16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6273" h="1613553">
                <a:moveTo>
                  <a:pt x="0" y="1613553"/>
                </a:moveTo>
                <a:lnTo>
                  <a:pt x="24143" y="1579909"/>
                </a:lnTo>
                <a:cubicBezTo>
                  <a:pt x="239708" y="1259357"/>
                  <a:pt x="450235" y="865295"/>
                  <a:pt x="642951" y="416717"/>
                </a:cubicBezTo>
                <a:lnTo>
                  <a:pt x="665847" y="360473"/>
                </a:lnTo>
                <a:lnTo>
                  <a:pt x="669183" y="360473"/>
                </a:lnTo>
                <a:lnTo>
                  <a:pt x="698155" y="292046"/>
                </a:lnTo>
                <a:cubicBezTo>
                  <a:pt x="841399" y="125376"/>
                  <a:pt x="1460774" y="0"/>
                  <a:pt x="2203137" y="0"/>
                </a:cubicBezTo>
                <a:cubicBezTo>
                  <a:pt x="2945500" y="0"/>
                  <a:pt x="3564875" y="125376"/>
                  <a:pt x="3708119" y="292046"/>
                </a:cubicBezTo>
                <a:lnTo>
                  <a:pt x="3737090" y="360473"/>
                </a:lnTo>
                <a:lnTo>
                  <a:pt x="3740425" y="360473"/>
                </a:lnTo>
                <a:lnTo>
                  <a:pt x="3763321" y="416717"/>
                </a:lnTo>
                <a:cubicBezTo>
                  <a:pt x="3956038" y="865295"/>
                  <a:pt x="4166565" y="1259357"/>
                  <a:pt x="4382130" y="1579909"/>
                </a:cubicBezTo>
                <a:lnTo>
                  <a:pt x="4406273" y="1613552"/>
                </a:lnTo>
                <a:lnTo>
                  <a:pt x="4368897" y="1587502"/>
                </a:lnTo>
                <a:cubicBezTo>
                  <a:pt x="4081779" y="1422069"/>
                  <a:pt x="3220731" y="1301953"/>
                  <a:pt x="2203137" y="1301953"/>
                </a:cubicBezTo>
                <a:cubicBezTo>
                  <a:pt x="1185543" y="1301953"/>
                  <a:pt x="324495" y="1422069"/>
                  <a:pt x="37377" y="1587502"/>
                </a:cubicBezTo>
                <a:lnTo>
                  <a:pt x="0" y="1613553"/>
                </a:lnTo>
                <a:close/>
              </a:path>
            </a:pathLst>
          </a:custGeom>
          <a:solidFill>
            <a:srgbClr val="F16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55F0BA8-DDCB-AE47-AECF-172FB91A0BF8}"/>
              </a:ext>
            </a:extLst>
          </p:cNvPr>
          <p:cNvSpPr txBox="1"/>
          <p:nvPr/>
        </p:nvSpPr>
        <p:spPr>
          <a:xfrm>
            <a:off x="5081887" y="2114178"/>
            <a:ext cx="2613216" cy="646331"/>
          </a:xfrm>
          <a:prstGeom prst="rect">
            <a:avLst/>
          </a:prstGeom>
          <a:noFill/>
        </p:spPr>
        <p:txBody>
          <a:bodyPr wrap="square" rtlCol="0" anchor="ctr">
            <a:spAutoFit/>
          </a:bodyPr>
          <a:lstStyle>
            <a:defPPr>
              <a:defRPr lang="en-US"/>
            </a:defPPr>
            <a:lvl1pPr algn="ctr">
              <a:defRPr sz="3600" b="1" cap="all">
                <a:solidFill>
                  <a:schemeClr val="bg1"/>
                </a:solidFill>
                <a:effectLst>
                  <a:outerShdw blurRad="38100" dist="38100" dir="2700000" algn="tl">
                    <a:srgbClr val="000000">
                      <a:alpha val="43137"/>
                    </a:srgbClr>
                  </a:outerShdw>
                </a:effectLst>
              </a:defRPr>
            </a:lvl1pPr>
          </a:lstStyle>
          <a:p>
            <a:r>
              <a:rPr lang="en-US" dirty="0"/>
              <a:t>Awareness</a:t>
            </a:r>
          </a:p>
        </p:txBody>
      </p:sp>
      <p:sp>
        <p:nvSpPr>
          <p:cNvPr id="20" name="TextBox 19">
            <a:extLst>
              <a:ext uri="{FF2B5EF4-FFF2-40B4-BE49-F238E27FC236}">
                <a16:creationId xmlns:a16="http://schemas.microsoft.com/office/drawing/2014/main" id="{2BBAB33F-8BA6-D048-8F63-4FC0A7FBFCE5}"/>
              </a:ext>
            </a:extLst>
          </p:cNvPr>
          <p:cNvSpPr txBox="1"/>
          <p:nvPr/>
        </p:nvSpPr>
        <p:spPr>
          <a:xfrm>
            <a:off x="5578821" y="4329720"/>
            <a:ext cx="1619354" cy="338554"/>
          </a:xfrm>
          <a:prstGeom prst="rect">
            <a:avLst/>
          </a:prstGeom>
          <a:noFill/>
        </p:spPr>
        <p:txBody>
          <a:bodyPr wrap="square" rtlCol="0" anchor="ctr">
            <a:spAutoFit/>
          </a:bodyPr>
          <a:lstStyle>
            <a:defPPr>
              <a:defRPr lang="en-US"/>
            </a:defPPr>
            <a:lvl1pPr algn="ctr">
              <a:defRPr b="1" cap="all">
                <a:solidFill>
                  <a:schemeClr val="bg1"/>
                </a:solidFill>
                <a:effectLst>
                  <a:outerShdw blurRad="38100" dist="38100" dir="2700000" algn="tl">
                    <a:srgbClr val="000000">
                      <a:alpha val="43137"/>
                    </a:srgbClr>
                  </a:outerShdw>
                </a:effectLst>
              </a:defRPr>
            </a:lvl1pPr>
          </a:lstStyle>
          <a:p>
            <a:r>
              <a:rPr lang="en-US" sz="1600" dirty="0"/>
              <a:t>Consideration</a:t>
            </a:r>
          </a:p>
        </p:txBody>
      </p:sp>
      <p:sp>
        <p:nvSpPr>
          <p:cNvPr id="21" name="TextBox 20">
            <a:extLst>
              <a:ext uri="{FF2B5EF4-FFF2-40B4-BE49-F238E27FC236}">
                <a16:creationId xmlns:a16="http://schemas.microsoft.com/office/drawing/2014/main" id="{70B0A0DE-BC3A-1344-BB0F-AA9FE26774EF}"/>
              </a:ext>
            </a:extLst>
          </p:cNvPr>
          <p:cNvSpPr txBox="1"/>
          <p:nvPr/>
        </p:nvSpPr>
        <p:spPr>
          <a:xfrm>
            <a:off x="5723216" y="5170856"/>
            <a:ext cx="1330557" cy="400110"/>
          </a:xfrm>
          <a:prstGeom prst="rect">
            <a:avLst/>
          </a:prstGeom>
          <a:noFill/>
        </p:spPr>
        <p:txBody>
          <a:bodyPr wrap="square" rtlCol="0" anchor="ctr">
            <a:spAutoFit/>
          </a:bodyPr>
          <a:lstStyle>
            <a:defPPr>
              <a:defRPr lang="en-US"/>
            </a:defPPr>
            <a:lvl1pPr algn="ctr">
              <a:defRPr sz="2400" b="1" cap="all">
                <a:solidFill>
                  <a:schemeClr val="bg1"/>
                </a:solidFill>
                <a:effectLst>
                  <a:outerShdw blurRad="38100" dist="38100" dir="2700000" algn="tl">
                    <a:srgbClr val="000000">
                      <a:alpha val="43137"/>
                    </a:srgbClr>
                  </a:outerShdw>
                </a:effectLst>
              </a:defRPr>
            </a:lvl1pPr>
          </a:lstStyle>
          <a:p>
            <a:r>
              <a:rPr lang="en-US" sz="2000" dirty="0"/>
              <a:t>Purchase</a:t>
            </a:r>
            <a:endParaRPr lang="en-US" dirty="0"/>
          </a:p>
        </p:txBody>
      </p:sp>
      <p:sp>
        <p:nvSpPr>
          <p:cNvPr id="22" name="Rectangle 21">
            <a:extLst>
              <a:ext uri="{FF2B5EF4-FFF2-40B4-BE49-F238E27FC236}">
                <a16:creationId xmlns:a16="http://schemas.microsoft.com/office/drawing/2014/main" id="{5CE56DFC-F4A3-3945-ACEC-250BE1C6C909}"/>
              </a:ext>
            </a:extLst>
          </p:cNvPr>
          <p:cNvSpPr/>
          <p:nvPr/>
        </p:nvSpPr>
        <p:spPr>
          <a:xfrm>
            <a:off x="7761891" y="3906775"/>
            <a:ext cx="4385355" cy="923330"/>
          </a:xfrm>
          <a:prstGeom prst="rect">
            <a:avLst/>
          </a:prstGeom>
        </p:spPr>
        <p:txBody>
          <a:bodyPr wrap="square">
            <a:spAutoFit/>
          </a:bodyPr>
          <a:lstStyle/>
          <a:p>
            <a:pPr marL="285750" indent="-285750">
              <a:buFont typeface="Arial" panose="020B0604020202020204" pitchFamily="34" charset="0"/>
              <a:buChar char="•"/>
            </a:pPr>
            <a:r>
              <a:rPr lang="en-US" b="1" dirty="0">
                <a:latin typeface="+mn-ea"/>
                <a:ea typeface="+mn-ea"/>
              </a:rPr>
              <a:t>Email &amp; influencer campaigns </a:t>
            </a:r>
          </a:p>
          <a:p>
            <a:pPr marL="285750" indent="-285750">
              <a:buFont typeface="Arial" panose="020B0604020202020204" pitchFamily="34" charset="0"/>
              <a:buChar char="•"/>
            </a:pPr>
            <a:r>
              <a:rPr lang="en-US" b="1" dirty="0">
                <a:latin typeface="+mn-ea"/>
                <a:ea typeface="+mn-ea"/>
              </a:rPr>
              <a:t>Tailored event recommendations</a:t>
            </a:r>
          </a:p>
          <a:p>
            <a:pPr marL="285750" indent="-285750">
              <a:buFont typeface="Arial" panose="020B0604020202020204" pitchFamily="34" charset="0"/>
              <a:buChar char="•"/>
            </a:pPr>
            <a:r>
              <a:rPr lang="en-US" b="1" dirty="0">
                <a:latin typeface="+mn-ea"/>
                <a:ea typeface="+mn-ea"/>
              </a:rPr>
              <a:t>Community survey</a:t>
            </a:r>
          </a:p>
        </p:txBody>
      </p:sp>
      <p:sp>
        <p:nvSpPr>
          <p:cNvPr id="23" name="Oval 22">
            <a:extLst>
              <a:ext uri="{FF2B5EF4-FFF2-40B4-BE49-F238E27FC236}">
                <a16:creationId xmlns:a16="http://schemas.microsoft.com/office/drawing/2014/main" id="{C9E65083-54A3-D447-9FF6-EDF11AD555A8}"/>
              </a:ext>
            </a:extLst>
          </p:cNvPr>
          <p:cNvSpPr/>
          <p:nvPr/>
        </p:nvSpPr>
        <p:spPr>
          <a:xfrm>
            <a:off x="4975022" y="1482586"/>
            <a:ext cx="2826947" cy="364369"/>
          </a:xfrm>
          <a:prstGeom prst="ellipse">
            <a:avLst/>
          </a:prstGeom>
          <a:solidFill>
            <a:srgbClr val="262626">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8F88AB6-3073-C649-9842-F2B640377B2A}"/>
              </a:ext>
            </a:extLst>
          </p:cNvPr>
          <p:cNvSpPr/>
          <p:nvPr/>
        </p:nvSpPr>
        <p:spPr>
          <a:xfrm>
            <a:off x="5437657" y="3347131"/>
            <a:ext cx="614288" cy="290630"/>
          </a:xfrm>
          <a:prstGeom prst="rect">
            <a:avLst/>
          </a:prstGeom>
          <a:solidFill>
            <a:srgbClr val="8EC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35040F6-C156-0449-8430-C4E2BF6086F7}"/>
              </a:ext>
            </a:extLst>
          </p:cNvPr>
          <p:cNvSpPr/>
          <p:nvPr/>
        </p:nvSpPr>
        <p:spPr>
          <a:xfrm rot="10800000">
            <a:off x="6764248" y="1906877"/>
            <a:ext cx="1281597" cy="3950208"/>
          </a:xfrm>
          <a:custGeom>
            <a:avLst/>
            <a:gdLst>
              <a:gd name="connsiteX0" fmla="*/ 0 w 1342943"/>
              <a:gd name="connsiteY0" fmla="*/ 5283193 h 5283193"/>
              <a:gd name="connsiteX1" fmla="*/ 24939 w 1342943"/>
              <a:gd name="connsiteY1" fmla="*/ 5236257 h 5283193"/>
              <a:gd name="connsiteX2" fmla="*/ 886190 w 1342943"/>
              <a:gd name="connsiteY2" fmla="*/ 2701666 h 5283193"/>
              <a:gd name="connsiteX3" fmla="*/ 1203405 w 1342943"/>
              <a:gd name="connsiteY3" fmla="*/ 289738 h 5283193"/>
              <a:gd name="connsiteX4" fmla="*/ 1205061 w 1342943"/>
              <a:gd name="connsiteY4" fmla="*/ 39167 h 5283193"/>
              <a:gd name="connsiteX5" fmla="*/ 1254957 w 1342943"/>
              <a:gd name="connsiteY5" fmla="*/ 21367 h 5283193"/>
              <a:gd name="connsiteX6" fmla="*/ 1342943 w 1342943"/>
              <a:gd name="connsiteY6" fmla="*/ 0 h 5283193"/>
              <a:gd name="connsiteX7" fmla="*/ 1341690 w 1342943"/>
              <a:gd name="connsiteY7" fmla="*/ 289741 h 5283193"/>
              <a:gd name="connsiteX8" fmla="*/ 1134055 w 1342943"/>
              <a:gd name="connsiteY8" fmla="*/ 2701669 h 5283193"/>
              <a:gd name="connsiteX9" fmla="*/ 650486 w 1342943"/>
              <a:gd name="connsiteY9" fmla="*/ 4979190 h 5283193"/>
              <a:gd name="connsiteX10" fmla="*/ 583417 w 1342943"/>
              <a:gd name="connsiteY10" fmla="*/ 5194260 h 5283193"/>
              <a:gd name="connsiteX11" fmla="*/ 475225 w 1342943"/>
              <a:gd name="connsiteY11" fmla="*/ 5206040 h 5283193"/>
              <a:gd name="connsiteX12" fmla="*/ 139610 w 1342943"/>
              <a:gd name="connsiteY12" fmla="*/ 5255665 h 528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2943" h="5283193">
                <a:moveTo>
                  <a:pt x="0" y="5283193"/>
                </a:moveTo>
                <a:lnTo>
                  <a:pt x="24939" y="5236257"/>
                </a:lnTo>
                <a:cubicBezTo>
                  <a:pt x="354655" y="4577982"/>
                  <a:pt x="661995" y="3697275"/>
                  <a:pt x="886190" y="2701666"/>
                </a:cubicBezTo>
                <a:cubicBezTo>
                  <a:pt x="1082361" y="1830509"/>
                  <a:pt x="1186437" y="997664"/>
                  <a:pt x="1203405" y="289738"/>
                </a:cubicBezTo>
                <a:lnTo>
                  <a:pt x="1205061" y="39167"/>
                </a:lnTo>
                <a:lnTo>
                  <a:pt x="1254957" y="21367"/>
                </a:lnTo>
                <a:lnTo>
                  <a:pt x="1342943" y="0"/>
                </a:lnTo>
                <a:lnTo>
                  <a:pt x="1341690" y="289741"/>
                </a:lnTo>
                <a:cubicBezTo>
                  <a:pt x="1330583" y="997667"/>
                  <a:pt x="1262460" y="1830512"/>
                  <a:pt x="1134055" y="2701669"/>
                </a:cubicBezTo>
                <a:cubicBezTo>
                  <a:pt x="1005651" y="3572827"/>
                  <a:pt x="835579" y="4356013"/>
                  <a:pt x="650486" y="4979190"/>
                </a:cubicBezTo>
                <a:lnTo>
                  <a:pt x="583417" y="5194260"/>
                </a:lnTo>
                <a:lnTo>
                  <a:pt x="475225" y="5206040"/>
                </a:lnTo>
                <a:cubicBezTo>
                  <a:pt x="354582" y="5220646"/>
                  <a:pt x="242203" y="5237279"/>
                  <a:pt x="139610" y="5255665"/>
                </a:cubicBez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E54C920-1304-2841-9D59-96A3030BE7B0}"/>
              </a:ext>
            </a:extLst>
          </p:cNvPr>
          <p:cNvSpPr txBox="1"/>
          <p:nvPr/>
        </p:nvSpPr>
        <p:spPr>
          <a:xfrm>
            <a:off x="5486486" y="3204057"/>
            <a:ext cx="1804020" cy="553998"/>
          </a:xfrm>
          <a:prstGeom prst="rect">
            <a:avLst/>
          </a:prstGeom>
          <a:noFill/>
        </p:spPr>
        <p:txBody>
          <a:bodyPr wrap="square" lIns="0" tIns="0" rIns="0" bIns="0" rtlCol="0" anchor="ctr">
            <a:spAutoFit/>
          </a:bodyPr>
          <a:lstStyle>
            <a:defPPr>
              <a:defRPr lang="en-US"/>
            </a:defPPr>
            <a:lvl1pPr algn="ctr">
              <a:defRPr sz="3200" b="1" cap="all">
                <a:solidFill>
                  <a:schemeClr val="bg1"/>
                </a:solidFill>
                <a:effectLst>
                  <a:outerShdw blurRad="38100" dist="38100" dir="2700000" algn="tl">
                    <a:srgbClr val="000000">
                      <a:alpha val="43137"/>
                    </a:srgbClr>
                  </a:outerShdw>
                </a:effectLst>
              </a:defRPr>
            </a:lvl1pPr>
          </a:lstStyle>
          <a:p>
            <a:r>
              <a:rPr lang="en-US" sz="3600" dirty="0"/>
              <a:t>INTEREST</a:t>
            </a:r>
            <a:endParaRPr lang="en-US" dirty="0"/>
          </a:p>
        </p:txBody>
      </p:sp>
      <p:sp>
        <p:nvSpPr>
          <p:cNvPr id="27" name="Oval 26">
            <a:extLst>
              <a:ext uri="{FF2B5EF4-FFF2-40B4-BE49-F238E27FC236}">
                <a16:creationId xmlns:a16="http://schemas.microsoft.com/office/drawing/2014/main" id="{45EDABA8-0F1D-4B4F-B5E4-665DC3B314C3}"/>
              </a:ext>
            </a:extLst>
          </p:cNvPr>
          <p:cNvSpPr/>
          <p:nvPr/>
        </p:nvSpPr>
        <p:spPr>
          <a:xfrm>
            <a:off x="8434790" y="1791013"/>
            <a:ext cx="375911" cy="375911"/>
          </a:xfrm>
          <a:prstGeom prst="ellipse">
            <a:avLst/>
          </a:prstGeom>
          <a:solidFill>
            <a:srgbClr val="077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n-ea"/>
              </a:rPr>
              <a:t>1</a:t>
            </a:r>
          </a:p>
        </p:txBody>
      </p:sp>
      <p:sp>
        <p:nvSpPr>
          <p:cNvPr id="28" name="Oval 27">
            <a:extLst>
              <a:ext uri="{FF2B5EF4-FFF2-40B4-BE49-F238E27FC236}">
                <a16:creationId xmlns:a16="http://schemas.microsoft.com/office/drawing/2014/main" id="{572E0629-9DAC-9242-BA62-06F984CCD499}"/>
              </a:ext>
            </a:extLst>
          </p:cNvPr>
          <p:cNvSpPr/>
          <p:nvPr/>
        </p:nvSpPr>
        <p:spPr>
          <a:xfrm>
            <a:off x="4626335" y="2778596"/>
            <a:ext cx="375911" cy="375911"/>
          </a:xfrm>
          <a:prstGeom prst="ellipse">
            <a:avLst/>
          </a:prstGeom>
          <a:solidFill>
            <a:srgbClr val="077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n-ea"/>
              </a:rPr>
              <a:t>2</a:t>
            </a:r>
          </a:p>
        </p:txBody>
      </p:sp>
      <p:sp>
        <p:nvSpPr>
          <p:cNvPr id="29" name="Oval 28">
            <a:extLst>
              <a:ext uri="{FF2B5EF4-FFF2-40B4-BE49-F238E27FC236}">
                <a16:creationId xmlns:a16="http://schemas.microsoft.com/office/drawing/2014/main" id="{8DB14DD8-D615-2947-BF02-EB14B5A40003}"/>
              </a:ext>
            </a:extLst>
          </p:cNvPr>
          <p:cNvSpPr/>
          <p:nvPr/>
        </p:nvSpPr>
        <p:spPr>
          <a:xfrm>
            <a:off x="7327963" y="3921140"/>
            <a:ext cx="375911" cy="375911"/>
          </a:xfrm>
          <a:prstGeom prst="ellipse">
            <a:avLst/>
          </a:prstGeom>
          <a:solidFill>
            <a:srgbClr val="077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n-ea"/>
              </a:rPr>
              <a:t>3</a:t>
            </a:r>
          </a:p>
        </p:txBody>
      </p:sp>
      <p:sp>
        <p:nvSpPr>
          <p:cNvPr id="30" name="Oval 29">
            <a:extLst>
              <a:ext uri="{FF2B5EF4-FFF2-40B4-BE49-F238E27FC236}">
                <a16:creationId xmlns:a16="http://schemas.microsoft.com/office/drawing/2014/main" id="{9DA5F7AE-AA4C-E941-B0A0-AACB67AC350E}"/>
              </a:ext>
            </a:extLst>
          </p:cNvPr>
          <p:cNvSpPr/>
          <p:nvPr/>
        </p:nvSpPr>
        <p:spPr>
          <a:xfrm>
            <a:off x="5233058" y="4896959"/>
            <a:ext cx="375911" cy="375911"/>
          </a:xfrm>
          <a:prstGeom prst="ellipse">
            <a:avLst/>
          </a:prstGeom>
          <a:solidFill>
            <a:srgbClr val="077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mn-ea"/>
              </a:rPr>
              <a:t>4</a:t>
            </a:r>
          </a:p>
        </p:txBody>
      </p:sp>
      <p:sp>
        <p:nvSpPr>
          <p:cNvPr id="31" name="Rectangle 30">
            <a:extLst>
              <a:ext uri="{FF2B5EF4-FFF2-40B4-BE49-F238E27FC236}">
                <a16:creationId xmlns:a16="http://schemas.microsoft.com/office/drawing/2014/main" id="{DA470FAE-4048-4845-AF71-B65EC1B919F9}"/>
              </a:ext>
            </a:extLst>
          </p:cNvPr>
          <p:cNvSpPr/>
          <p:nvPr/>
        </p:nvSpPr>
        <p:spPr>
          <a:xfrm>
            <a:off x="8173187" y="2221748"/>
            <a:ext cx="3540129" cy="1477328"/>
          </a:xfrm>
          <a:prstGeom prst="rect">
            <a:avLst/>
          </a:prstGeom>
        </p:spPr>
        <p:txBody>
          <a:bodyPr wrap="square">
            <a:spAutoFit/>
          </a:bodyPr>
          <a:lstStyle/>
          <a:p>
            <a:r>
              <a:rPr lang="en-US" b="1" dirty="0">
                <a:latin typeface="+mn-ea"/>
                <a:ea typeface="+mn-ea"/>
              </a:rPr>
              <a:t>Generate awareness through: </a:t>
            </a:r>
          </a:p>
          <a:p>
            <a:pPr marL="285750" indent="-285750">
              <a:buFont typeface="Arial" panose="020B0604020202020204" pitchFamily="34" charset="0"/>
              <a:buChar char="•"/>
            </a:pPr>
            <a:r>
              <a:rPr lang="en-US" b="1" dirty="0">
                <a:latin typeface="+mn-ea"/>
                <a:ea typeface="+mn-ea"/>
              </a:rPr>
              <a:t>Free events &amp; content </a:t>
            </a:r>
          </a:p>
          <a:p>
            <a:pPr marL="285750" indent="-285750">
              <a:buFont typeface="Arial" panose="020B0604020202020204" pitchFamily="34" charset="0"/>
              <a:buChar char="•"/>
            </a:pPr>
            <a:r>
              <a:rPr lang="en-US" b="1" dirty="0">
                <a:latin typeface="+mn-ea"/>
                <a:ea typeface="+mn-ea"/>
              </a:rPr>
              <a:t>Word of mouth</a:t>
            </a:r>
          </a:p>
          <a:p>
            <a:pPr marL="285750" indent="-285750">
              <a:buFont typeface="Arial" panose="020B0604020202020204" pitchFamily="34" charset="0"/>
              <a:buChar char="•"/>
            </a:pPr>
            <a:r>
              <a:rPr lang="en-US" b="1" dirty="0">
                <a:latin typeface="+mn-ea"/>
              </a:rPr>
              <a:t>Join WeChat Community</a:t>
            </a:r>
          </a:p>
          <a:p>
            <a:endParaRPr lang="en-US" b="1" dirty="0">
              <a:latin typeface="+mn-ea"/>
              <a:ea typeface="+mn-ea"/>
            </a:endParaRPr>
          </a:p>
        </p:txBody>
      </p:sp>
      <p:sp>
        <p:nvSpPr>
          <p:cNvPr id="33" name="Rectangle 32">
            <a:extLst>
              <a:ext uri="{FF2B5EF4-FFF2-40B4-BE49-F238E27FC236}">
                <a16:creationId xmlns:a16="http://schemas.microsoft.com/office/drawing/2014/main" id="{1A00878A-F99B-4E42-821B-0C4737DA8C40}"/>
              </a:ext>
            </a:extLst>
          </p:cNvPr>
          <p:cNvSpPr/>
          <p:nvPr/>
        </p:nvSpPr>
        <p:spPr>
          <a:xfrm>
            <a:off x="1155492" y="2919324"/>
            <a:ext cx="4242706" cy="923330"/>
          </a:xfrm>
          <a:prstGeom prst="rect">
            <a:avLst/>
          </a:prstGeom>
        </p:spPr>
        <p:txBody>
          <a:bodyPr wrap="square">
            <a:spAutoFit/>
          </a:bodyPr>
          <a:lstStyle/>
          <a:p>
            <a:pPr marL="285750" indent="-285750">
              <a:buFont typeface="Arial" panose="020B0604020202020204" pitchFamily="34" charset="0"/>
              <a:buChar char="•"/>
            </a:pPr>
            <a:r>
              <a:rPr lang="en-US" b="1" dirty="0">
                <a:latin typeface="+mn-ea"/>
                <a:ea typeface="+mn-ea"/>
              </a:rPr>
              <a:t>Video Library</a:t>
            </a:r>
          </a:p>
          <a:p>
            <a:pPr marL="285750" indent="-285750">
              <a:buFont typeface="Arial" panose="020B0604020202020204" pitchFamily="34" charset="0"/>
              <a:buChar char="•"/>
            </a:pPr>
            <a:r>
              <a:rPr lang="en-US" b="1" dirty="0">
                <a:latin typeface="+mn-ea"/>
                <a:ea typeface="+mn-ea"/>
              </a:rPr>
              <a:t>WeChat Community Engagement</a:t>
            </a:r>
          </a:p>
          <a:p>
            <a:pPr marL="285750" indent="-285750">
              <a:buFont typeface="Arial" panose="020B0604020202020204" pitchFamily="34" charset="0"/>
              <a:buChar char="•"/>
            </a:pPr>
            <a:r>
              <a:rPr lang="en-US" b="1" dirty="0">
                <a:latin typeface="+mn-ea"/>
              </a:rPr>
              <a:t>Website Registration</a:t>
            </a:r>
          </a:p>
        </p:txBody>
      </p:sp>
      <p:sp>
        <p:nvSpPr>
          <p:cNvPr id="34" name="Rectangle 33">
            <a:extLst>
              <a:ext uri="{FF2B5EF4-FFF2-40B4-BE49-F238E27FC236}">
                <a16:creationId xmlns:a16="http://schemas.microsoft.com/office/drawing/2014/main" id="{8FAF98AC-347C-864B-88B4-11A95F0E1F42}"/>
              </a:ext>
            </a:extLst>
          </p:cNvPr>
          <p:cNvSpPr/>
          <p:nvPr/>
        </p:nvSpPr>
        <p:spPr>
          <a:xfrm>
            <a:off x="1603212" y="4942799"/>
            <a:ext cx="4034090" cy="1200329"/>
          </a:xfrm>
          <a:prstGeom prst="rect">
            <a:avLst/>
          </a:prstGeom>
        </p:spPr>
        <p:txBody>
          <a:bodyPr wrap="square">
            <a:spAutoFit/>
          </a:bodyPr>
          <a:lstStyle/>
          <a:p>
            <a:pPr marL="285750" indent="-285750">
              <a:buFont typeface="Arial" panose="020B0604020202020204" pitchFamily="34" charset="0"/>
              <a:buChar char="•"/>
            </a:pPr>
            <a:r>
              <a:rPr lang="en-US" b="1" dirty="0">
                <a:latin typeface="+mn-ea"/>
                <a:ea typeface="+mn-ea"/>
              </a:rPr>
              <a:t>On-demand online courses</a:t>
            </a:r>
          </a:p>
          <a:p>
            <a:pPr marL="285750" indent="-285750">
              <a:buFont typeface="Arial" panose="020B0604020202020204" pitchFamily="34" charset="0"/>
              <a:buChar char="•"/>
            </a:pPr>
            <a:r>
              <a:rPr lang="en-US" b="1" dirty="0">
                <a:latin typeface="+mn-ea"/>
                <a:ea typeface="+mn-ea"/>
              </a:rPr>
              <a:t>Online &amp; offline Bootcamps</a:t>
            </a:r>
          </a:p>
          <a:p>
            <a:pPr marL="285750" indent="-285750">
              <a:buFont typeface="Arial" panose="020B0604020202020204" pitchFamily="34" charset="0"/>
              <a:buChar char="•"/>
            </a:pPr>
            <a:r>
              <a:rPr lang="en-US" b="1" dirty="0">
                <a:latin typeface="+mn-ea"/>
                <a:ea typeface="+mn-ea"/>
              </a:rPr>
              <a:t>Networking &amp; Matching Events</a:t>
            </a:r>
          </a:p>
          <a:p>
            <a:pPr marL="285750" indent="-285750">
              <a:buFont typeface="Arial" panose="020B0604020202020204" pitchFamily="34" charset="0"/>
              <a:buChar char="•"/>
            </a:pPr>
            <a:r>
              <a:rPr lang="en-US" b="1" dirty="0">
                <a:latin typeface="+mn-ea"/>
                <a:ea typeface="+mn-ea"/>
              </a:rPr>
              <a:t>Summits</a:t>
            </a:r>
          </a:p>
        </p:txBody>
      </p:sp>
    </p:spTree>
    <p:extLst>
      <p:ext uri="{BB962C8B-B14F-4D97-AF65-F5344CB8AC3E}">
        <p14:creationId xmlns:p14="http://schemas.microsoft.com/office/powerpoint/2010/main" val="16051058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pic>
        <p:nvPicPr>
          <p:cNvPr id="112" name="Рисунок 13" descr="Рисунок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4" name="Овал 21">
            <a:extLst>
              <a:ext uri="{FF2B5EF4-FFF2-40B4-BE49-F238E27FC236}">
                <a16:creationId xmlns:a16="http://schemas.microsoft.com/office/drawing/2014/main" id="{2FF9420C-762B-C242-962F-B5192272D729}"/>
              </a:ext>
            </a:extLst>
          </p:cNvPr>
          <p:cNvSpPr/>
          <p:nvPr/>
        </p:nvSpPr>
        <p:spPr>
          <a:xfrm>
            <a:off x="329186" y="384210"/>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337967" y="625917"/>
            <a:ext cx="5984513" cy="614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solidFill>
                  <a:schemeClr val="tx1"/>
                </a:solidFill>
                <a:latin typeface="Helvetica" pitchFamily="2" charset="0"/>
                <a:cs typeface="Arial" panose="020B0604020202020204" pitchFamily="34" charset="0"/>
              </a:rPr>
              <a:t>Market Segments – Year 1</a:t>
            </a:r>
            <a:endParaRPr lang="en-US" b="1" dirty="0">
              <a:solidFill>
                <a:schemeClr val="tx1"/>
              </a:solidFill>
              <a:latin typeface="Helvetica" pitchFamily="2" charset="0"/>
            </a:endParaRPr>
          </a:p>
          <a:p>
            <a:pPr>
              <a:lnSpc>
                <a:spcPct val="70000"/>
              </a:lnSpc>
              <a:defRPr sz="2400">
                <a:latin typeface="Baron Neue"/>
                <a:ea typeface="Baron Neue"/>
                <a:cs typeface="Baron Neue"/>
                <a:sym typeface="Baron Neue"/>
              </a:defRPr>
            </a:pPr>
            <a:endParaRPr lang="en-US" altLang="zh-CN"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EACFF0A-2810-3E46-BAE6-A0BF531358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474" t="10683" r="13202" b="9678"/>
          <a:stretch/>
        </p:blipFill>
        <p:spPr>
          <a:xfrm>
            <a:off x="245275" y="1545792"/>
            <a:ext cx="5718827" cy="4789091"/>
          </a:xfrm>
          <a:prstGeom prst="rect">
            <a:avLst/>
          </a:prstGeom>
        </p:spPr>
      </p:pic>
      <p:sp>
        <p:nvSpPr>
          <p:cNvPr id="4" name="TextBox 3">
            <a:extLst>
              <a:ext uri="{FF2B5EF4-FFF2-40B4-BE49-F238E27FC236}">
                <a16:creationId xmlns:a16="http://schemas.microsoft.com/office/drawing/2014/main" id="{525B6540-DAA6-6B44-8218-33C433465594}"/>
              </a:ext>
            </a:extLst>
          </p:cNvPr>
          <p:cNvSpPr txBox="1"/>
          <p:nvPr/>
        </p:nvSpPr>
        <p:spPr>
          <a:xfrm>
            <a:off x="1018460" y="1675060"/>
            <a:ext cx="406135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dirty="0">
                <a:ln>
                  <a:noFill/>
                </a:ln>
                <a:solidFill>
                  <a:schemeClr val="bg1"/>
                </a:solidFill>
                <a:effectLst/>
                <a:uFillTx/>
                <a:latin typeface="Helvetica" pitchFamily="2" charset="0"/>
                <a:cs typeface="Arial" panose="020B0604020202020204" pitchFamily="34" charset="0"/>
                <a:sym typeface="Calibri"/>
              </a:rPr>
              <a:t>International Students in China</a:t>
            </a:r>
            <a:endParaRPr lang="en-US" sz="2000" b="1" dirty="0">
              <a:solidFill>
                <a:schemeClr val="bg1"/>
              </a:solidFill>
              <a:latin typeface="Helvetica" pitchFamily="2"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dirty="0">
                <a:ln>
                  <a:noFill/>
                </a:ln>
                <a:solidFill>
                  <a:schemeClr val="bg1"/>
                </a:solidFill>
                <a:effectLst/>
                <a:uFillTx/>
                <a:latin typeface="Helvetica" pitchFamily="2" charset="0"/>
                <a:cs typeface="Arial" panose="020B0604020202020204" pitchFamily="34" charset="0"/>
                <a:sym typeface="Calibri"/>
              </a:rPr>
              <a:t>Population: 500,000</a:t>
            </a:r>
          </a:p>
        </p:txBody>
      </p:sp>
      <p:sp>
        <p:nvSpPr>
          <p:cNvPr id="20" name="TextBox 19">
            <a:extLst>
              <a:ext uri="{FF2B5EF4-FFF2-40B4-BE49-F238E27FC236}">
                <a16:creationId xmlns:a16="http://schemas.microsoft.com/office/drawing/2014/main" id="{E23B73E2-5367-2F40-BBE3-270D0C708FAA}"/>
              </a:ext>
            </a:extLst>
          </p:cNvPr>
          <p:cNvSpPr txBox="1"/>
          <p:nvPr/>
        </p:nvSpPr>
        <p:spPr>
          <a:xfrm>
            <a:off x="668827" y="3562599"/>
            <a:ext cx="4743707"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b="1" dirty="0">
                <a:solidFill>
                  <a:schemeClr val="bg1"/>
                </a:solidFill>
                <a:latin typeface="Arial" panose="020B0604020202020204" pitchFamily="34" charset="0"/>
                <a:cs typeface="Arial" panose="020B0604020202020204" pitchFamily="34" charset="0"/>
              </a:rPr>
              <a:t>Convert 10% of Members </a:t>
            </a:r>
          </a:p>
          <a:p>
            <a:pPr algn="ctr"/>
            <a:r>
              <a:rPr lang="en-US" b="1" dirty="0">
                <a:solidFill>
                  <a:schemeClr val="bg1"/>
                </a:solidFill>
                <a:latin typeface="Arial" panose="020B0604020202020204" pitchFamily="34" charset="0"/>
                <a:cs typeface="Arial" panose="020B0604020202020204" pitchFamily="34" charset="0"/>
              </a:rPr>
              <a:t>to Clients</a:t>
            </a:r>
          </a:p>
          <a:p>
            <a:pPr algn="ctr"/>
            <a:r>
              <a:rPr lang="en-US" b="1" dirty="0">
                <a:solidFill>
                  <a:schemeClr val="bg1"/>
                </a:solidFill>
                <a:latin typeface="Helvetica" pitchFamily="2" charset="0"/>
                <a:cs typeface="Arial" panose="020B0604020202020204" pitchFamily="34" charset="0"/>
              </a:rPr>
              <a:t>Population: 5,000</a:t>
            </a: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04C5C32-4ADE-504B-8A7E-10DC4AE2D3F4}"/>
              </a:ext>
            </a:extLst>
          </p:cNvPr>
          <p:cNvSpPr txBox="1"/>
          <p:nvPr/>
        </p:nvSpPr>
        <p:spPr>
          <a:xfrm>
            <a:off x="1141925" y="2552803"/>
            <a:ext cx="381442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000" b="1" dirty="0">
                <a:solidFill>
                  <a:schemeClr val="bg1"/>
                </a:solidFill>
                <a:latin typeface="Helvetica" pitchFamily="2" charset="0"/>
                <a:cs typeface="Arial" panose="020B0604020202020204" pitchFamily="34" charset="0"/>
              </a:rPr>
              <a:t>Capture 10% as Members</a:t>
            </a:r>
          </a:p>
          <a:p>
            <a:pPr algn="ctr"/>
            <a:r>
              <a:rPr lang="en-US" sz="2000" b="1" dirty="0">
                <a:solidFill>
                  <a:schemeClr val="bg1"/>
                </a:solidFill>
                <a:latin typeface="Helvetica" pitchFamily="2" charset="0"/>
                <a:cs typeface="Arial" panose="020B0604020202020204" pitchFamily="34" charset="0"/>
              </a:rPr>
              <a:t>Population: 50,000</a:t>
            </a:r>
          </a:p>
        </p:txBody>
      </p:sp>
      <p:sp>
        <p:nvSpPr>
          <p:cNvPr id="18" name="TextBox 17">
            <a:extLst>
              <a:ext uri="{FF2B5EF4-FFF2-40B4-BE49-F238E27FC236}">
                <a16:creationId xmlns:a16="http://schemas.microsoft.com/office/drawing/2014/main" id="{9F13A879-9FE0-5141-8DB0-82640CD1D1AA}"/>
              </a:ext>
            </a:extLst>
          </p:cNvPr>
          <p:cNvSpPr txBox="1"/>
          <p:nvPr/>
        </p:nvSpPr>
        <p:spPr>
          <a:xfrm>
            <a:off x="653061" y="4545587"/>
            <a:ext cx="4743707"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b="1" dirty="0">
                <a:solidFill>
                  <a:schemeClr val="bg1"/>
                </a:solidFill>
                <a:latin typeface="Helvetica" pitchFamily="2" charset="0"/>
                <a:cs typeface="Arial" panose="020B0604020202020204" pitchFamily="34" charset="0"/>
              </a:rPr>
              <a:t>Estimated </a:t>
            </a:r>
          </a:p>
          <a:p>
            <a:pPr algn="ctr"/>
            <a:r>
              <a:rPr lang="en-US" b="1" dirty="0">
                <a:solidFill>
                  <a:schemeClr val="bg1"/>
                </a:solidFill>
                <a:latin typeface="Helvetica" pitchFamily="2" charset="0"/>
                <a:cs typeface="Arial" panose="020B0604020202020204" pitchFamily="34" charset="0"/>
              </a:rPr>
              <a:t>Market Value</a:t>
            </a:r>
          </a:p>
          <a:p>
            <a:pPr algn="ctr"/>
            <a:r>
              <a:rPr lang="en-US" b="1" dirty="0">
                <a:solidFill>
                  <a:schemeClr val="bg1"/>
                </a:solidFill>
                <a:latin typeface="Helvetica" pitchFamily="2" charset="0"/>
                <a:cs typeface="Arial" panose="020B0604020202020204" pitchFamily="34" charset="0"/>
              </a:rPr>
              <a:t>$46,930</a:t>
            </a: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p:txBody>
      </p:sp>
      <p:pic>
        <p:nvPicPr>
          <p:cNvPr id="23" name="Picture 22">
            <a:extLst>
              <a:ext uri="{FF2B5EF4-FFF2-40B4-BE49-F238E27FC236}">
                <a16:creationId xmlns:a16="http://schemas.microsoft.com/office/drawing/2014/main" id="{EA915216-7CF6-5549-B2AD-9AB599837E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877" t="10683" r="15096" b="9678"/>
          <a:stretch/>
        </p:blipFill>
        <p:spPr>
          <a:xfrm>
            <a:off x="6097606" y="1545792"/>
            <a:ext cx="5695001" cy="4789091"/>
          </a:xfrm>
          <a:prstGeom prst="rect">
            <a:avLst/>
          </a:prstGeom>
        </p:spPr>
      </p:pic>
      <p:sp>
        <p:nvSpPr>
          <p:cNvPr id="24" name="TextBox 23">
            <a:extLst>
              <a:ext uri="{FF2B5EF4-FFF2-40B4-BE49-F238E27FC236}">
                <a16:creationId xmlns:a16="http://schemas.microsoft.com/office/drawing/2014/main" id="{EE2DAE54-FD2C-4D4D-AFAB-98B5AF3A86F5}"/>
              </a:ext>
            </a:extLst>
          </p:cNvPr>
          <p:cNvSpPr txBox="1"/>
          <p:nvPr/>
        </p:nvSpPr>
        <p:spPr>
          <a:xfrm>
            <a:off x="6476434" y="1675060"/>
            <a:ext cx="5106092"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dirty="0">
                <a:ln>
                  <a:noFill/>
                </a:ln>
                <a:solidFill>
                  <a:schemeClr val="bg1"/>
                </a:solidFill>
                <a:effectLst/>
                <a:uFillTx/>
                <a:latin typeface="Helvetica" pitchFamily="2" charset="0"/>
                <a:cs typeface="Arial" panose="020B0604020202020204" pitchFamily="34" charset="0"/>
                <a:sym typeface="Calibri"/>
              </a:rPr>
              <a:t>Non-Chinese English Teachers in China</a:t>
            </a:r>
            <a:endParaRPr lang="en-US" sz="2000" b="1" dirty="0">
              <a:solidFill>
                <a:schemeClr val="bg1"/>
              </a:solidFill>
              <a:latin typeface="Helvetica" pitchFamily="2"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dirty="0">
                <a:ln>
                  <a:noFill/>
                </a:ln>
                <a:solidFill>
                  <a:schemeClr val="bg1"/>
                </a:solidFill>
                <a:effectLst/>
                <a:uFillTx/>
                <a:latin typeface="Helvetica" pitchFamily="2" charset="0"/>
                <a:cs typeface="Arial" panose="020B0604020202020204" pitchFamily="34" charset="0"/>
                <a:sym typeface="Calibri"/>
              </a:rPr>
              <a:t>Population: 400,000</a:t>
            </a:r>
          </a:p>
        </p:txBody>
      </p:sp>
      <p:sp>
        <p:nvSpPr>
          <p:cNvPr id="25" name="TextBox 24">
            <a:extLst>
              <a:ext uri="{FF2B5EF4-FFF2-40B4-BE49-F238E27FC236}">
                <a16:creationId xmlns:a16="http://schemas.microsoft.com/office/drawing/2014/main" id="{19368187-2AD5-AF44-A171-02C485F9C73A}"/>
              </a:ext>
            </a:extLst>
          </p:cNvPr>
          <p:cNvSpPr txBox="1"/>
          <p:nvPr/>
        </p:nvSpPr>
        <p:spPr>
          <a:xfrm>
            <a:off x="6649172" y="3562599"/>
            <a:ext cx="4743707"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b="1" dirty="0">
                <a:solidFill>
                  <a:schemeClr val="bg1"/>
                </a:solidFill>
                <a:latin typeface="Arial" panose="020B0604020202020204" pitchFamily="34" charset="0"/>
                <a:cs typeface="Arial" panose="020B0604020202020204" pitchFamily="34" charset="0"/>
              </a:rPr>
              <a:t>Convert 10% of Members </a:t>
            </a:r>
          </a:p>
          <a:p>
            <a:pPr algn="ctr"/>
            <a:r>
              <a:rPr lang="en-US" b="1" dirty="0">
                <a:solidFill>
                  <a:schemeClr val="bg1"/>
                </a:solidFill>
                <a:latin typeface="Arial" panose="020B0604020202020204" pitchFamily="34" charset="0"/>
                <a:cs typeface="Arial" panose="020B0604020202020204" pitchFamily="34" charset="0"/>
              </a:rPr>
              <a:t>to Clients</a:t>
            </a:r>
          </a:p>
          <a:p>
            <a:pPr algn="ctr"/>
            <a:r>
              <a:rPr lang="en-US" b="1" dirty="0">
                <a:solidFill>
                  <a:schemeClr val="bg1"/>
                </a:solidFill>
                <a:latin typeface="Helvetica" pitchFamily="2" charset="0"/>
                <a:cs typeface="Arial" panose="020B0604020202020204" pitchFamily="34" charset="0"/>
              </a:rPr>
              <a:t>Population: 4,000</a:t>
            </a: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3ABA78B-9279-7E48-B01A-6E86FC30FC77}"/>
              </a:ext>
            </a:extLst>
          </p:cNvPr>
          <p:cNvSpPr txBox="1"/>
          <p:nvPr/>
        </p:nvSpPr>
        <p:spPr>
          <a:xfrm>
            <a:off x="7122270" y="2552803"/>
            <a:ext cx="381442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000" b="1" dirty="0">
                <a:solidFill>
                  <a:schemeClr val="bg1"/>
                </a:solidFill>
                <a:latin typeface="Helvetica" pitchFamily="2" charset="0"/>
                <a:cs typeface="Arial" panose="020B0604020202020204" pitchFamily="34" charset="0"/>
              </a:rPr>
              <a:t>Capture 10% as Members</a:t>
            </a:r>
          </a:p>
          <a:p>
            <a:pPr algn="ctr"/>
            <a:r>
              <a:rPr lang="en-US" sz="2000" b="1" dirty="0">
                <a:solidFill>
                  <a:schemeClr val="bg1"/>
                </a:solidFill>
                <a:latin typeface="Helvetica" pitchFamily="2" charset="0"/>
                <a:cs typeface="Arial" panose="020B0604020202020204" pitchFamily="34" charset="0"/>
              </a:rPr>
              <a:t>Population: 40,000</a:t>
            </a:r>
          </a:p>
        </p:txBody>
      </p:sp>
      <p:sp>
        <p:nvSpPr>
          <p:cNvPr id="27" name="TextBox 26">
            <a:extLst>
              <a:ext uri="{FF2B5EF4-FFF2-40B4-BE49-F238E27FC236}">
                <a16:creationId xmlns:a16="http://schemas.microsoft.com/office/drawing/2014/main" id="{DCFE4D14-80D3-1442-8BCF-D4244A148AED}"/>
              </a:ext>
            </a:extLst>
          </p:cNvPr>
          <p:cNvSpPr txBox="1"/>
          <p:nvPr/>
        </p:nvSpPr>
        <p:spPr>
          <a:xfrm>
            <a:off x="7607000" y="4545587"/>
            <a:ext cx="2764995"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b="1" dirty="0">
                <a:solidFill>
                  <a:schemeClr val="bg1"/>
                </a:solidFill>
                <a:latin typeface="Helvetica" pitchFamily="2" charset="0"/>
                <a:cs typeface="Arial" panose="020B0604020202020204" pitchFamily="34" charset="0"/>
              </a:rPr>
              <a:t>Estimated </a:t>
            </a:r>
          </a:p>
          <a:p>
            <a:pPr algn="ctr"/>
            <a:r>
              <a:rPr lang="en-US" b="1" dirty="0">
                <a:solidFill>
                  <a:schemeClr val="bg1"/>
                </a:solidFill>
                <a:latin typeface="Helvetica" pitchFamily="2" charset="0"/>
                <a:cs typeface="Arial" panose="020B0604020202020204" pitchFamily="34" charset="0"/>
              </a:rPr>
              <a:t>Market Value</a:t>
            </a:r>
          </a:p>
          <a:p>
            <a:pPr algn="ctr"/>
            <a:r>
              <a:rPr lang="en-US" b="1" dirty="0">
                <a:solidFill>
                  <a:schemeClr val="bg1"/>
                </a:solidFill>
                <a:latin typeface="Helvetica" pitchFamily="2" charset="0"/>
                <a:cs typeface="Arial" panose="020B0604020202020204" pitchFamily="34" charset="0"/>
              </a:rPr>
              <a:t>$37,540</a:t>
            </a: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a:p>
            <a:pPr algn="ctr"/>
            <a:endParaRPr lang="en-US" b="1" dirty="0">
              <a:solidFill>
                <a:schemeClr val="bg1"/>
              </a:solidFill>
              <a:latin typeface="Helvetica" pitchFamily="2" charset="0"/>
              <a:cs typeface="Arial" panose="020B0604020202020204" pitchFamily="34" charset="0"/>
            </a:endParaRPr>
          </a:p>
        </p:txBody>
      </p:sp>
      <p:sp>
        <p:nvSpPr>
          <p:cNvPr id="16" name="TextBox 15">
            <a:extLst>
              <a:ext uri="{FF2B5EF4-FFF2-40B4-BE49-F238E27FC236}">
                <a16:creationId xmlns:a16="http://schemas.microsoft.com/office/drawing/2014/main" id="{F5871285-8AFE-1A4A-A60E-A2417ED8CC96}"/>
              </a:ext>
            </a:extLst>
          </p:cNvPr>
          <p:cNvSpPr txBox="1"/>
          <p:nvPr/>
        </p:nvSpPr>
        <p:spPr>
          <a:xfrm>
            <a:off x="4391407" y="3907764"/>
            <a:ext cx="5201096" cy="26314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sz="1500" b="1" dirty="0">
                <a:latin typeface="Helvetica" pitchFamily="2" charset="0"/>
              </a:rPr>
              <a:t>Members: </a:t>
            </a:r>
          </a:p>
          <a:p>
            <a:pPr marL="285750" indent="-285750">
              <a:buFont typeface="Arial" panose="020B0604020202020204" pitchFamily="34" charset="0"/>
              <a:buChar char="•"/>
            </a:pPr>
            <a:r>
              <a:rPr lang="en-US" altLang="zh-CN" sz="1500" b="1" dirty="0">
                <a:latin typeface="Helvetica" pitchFamily="2" charset="0"/>
              </a:rPr>
              <a:t>Follow BeHive on social media</a:t>
            </a:r>
          </a:p>
          <a:p>
            <a:pPr marL="285750" indent="-285750">
              <a:buFont typeface="Arial" panose="020B0604020202020204" pitchFamily="34" charset="0"/>
              <a:buChar char="•"/>
            </a:pPr>
            <a:r>
              <a:rPr lang="en-US" altLang="zh-CN" sz="1500" b="1" dirty="0">
                <a:latin typeface="Helvetica" pitchFamily="2" charset="0"/>
              </a:rPr>
              <a:t>Register as member on website</a:t>
            </a:r>
          </a:p>
          <a:p>
            <a:pPr marL="285750" indent="-285750">
              <a:buFont typeface="Arial" panose="020B0604020202020204" pitchFamily="34" charset="0"/>
              <a:buChar char="•"/>
            </a:pPr>
            <a:r>
              <a:rPr lang="en-US" altLang="zh-CN" sz="1500" b="1" dirty="0">
                <a:latin typeface="Helvetica" pitchFamily="2" charset="0"/>
              </a:rPr>
              <a:t>Join a BeHive WeChat Group </a:t>
            </a:r>
          </a:p>
          <a:p>
            <a:endParaRPr lang="en-US" altLang="zh-CN" sz="1500" b="1" dirty="0">
              <a:latin typeface="Helvetica" pitchFamily="2" charset="0"/>
            </a:endParaRPr>
          </a:p>
          <a:p>
            <a:r>
              <a:rPr lang="en-US" altLang="zh-CN" sz="1500" b="1" dirty="0">
                <a:latin typeface="Helvetica" pitchFamily="2" charset="0"/>
              </a:rPr>
              <a:t>Clients: </a:t>
            </a:r>
          </a:p>
          <a:p>
            <a:pPr marL="285750" indent="-285750">
              <a:buFont typeface="Arial" panose="020B0604020202020204" pitchFamily="34" charset="0"/>
              <a:buChar char="•"/>
            </a:pPr>
            <a:r>
              <a:rPr lang="en-US" altLang="zh-CN" sz="1500" b="1" dirty="0">
                <a:latin typeface="Helvetica" pitchFamily="2" charset="0"/>
              </a:rPr>
              <a:t>Purchase one or more </a:t>
            </a:r>
          </a:p>
          <a:p>
            <a:r>
              <a:rPr lang="en-US" altLang="zh-CN" sz="1500" b="1" dirty="0">
                <a:latin typeface="Helvetica" pitchFamily="2" charset="0"/>
              </a:rPr>
              <a:t>BeHive Experiences</a:t>
            </a:r>
            <a:endParaRPr lang="zh-CN" altLang="en-US" sz="1500" b="1" dirty="0">
              <a:latin typeface="Helvetica" pitchFamily="2" charset="0"/>
            </a:endParaRPr>
          </a:p>
          <a:p>
            <a:endParaRPr lang="en-US" sz="1500" dirty="0">
              <a:latin typeface="Helvetica" pitchFamily="2" charset="0"/>
            </a:endParaRPr>
          </a:p>
          <a:p>
            <a:r>
              <a:rPr lang="en-US" sz="1500" b="1" dirty="0">
                <a:latin typeface="Helvetica" pitchFamily="2" charset="0"/>
              </a:rPr>
              <a:t>Estimated Annual Spending per Client: $ 9.4 </a:t>
            </a:r>
          </a:p>
          <a:p>
            <a:endParaRPr lang="zh-CN" altLang="en-US" sz="1500" dirty="0">
              <a:latin typeface="Helvetica" pitchFamily="2" charset="0"/>
            </a:endParaRPr>
          </a:p>
        </p:txBody>
      </p:sp>
    </p:spTree>
    <p:extLst>
      <p:ext uri="{BB962C8B-B14F-4D97-AF65-F5344CB8AC3E}">
        <p14:creationId xmlns:p14="http://schemas.microsoft.com/office/powerpoint/2010/main" val="38919096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270033"/>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6215943"/>
            <a:ext cx="11513678" cy="3696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668493" y="1183631"/>
            <a:ext cx="5984513" cy="755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sz="2000" b="1" dirty="0">
                <a:latin typeface="Helvetica" pitchFamily="2" charset="0"/>
                <a:cs typeface="Arial" panose="020B0604020202020204" pitchFamily="34" charset="0"/>
              </a:rPr>
              <a:t>Competition</a:t>
            </a:r>
          </a:p>
          <a:p>
            <a:pPr>
              <a:lnSpc>
                <a:spcPct val="70000"/>
              </a:lnSpc>
              <a:defRPr sz="2400">
                <a:latin typeface="Baron Neue"/>
                <a:ea typeface="Baron Neue"/>
                <a:cs typeface="Baron Neue"/>
                <a:sym typeface="Baron Neue"/>
              </a:defRPr>
            </a:pPr>
            <a:endParaRPr lang="en-US" altLang="zh-CN" sz="2000" b="1" dirty="0">
              <a:latin typeface="Helvetica" pitchFamily="2" charset="0"/>
              <a:cs typeface="Arial" panose="020B0604020202020204" pitchFamily="34" charset="0"/>
            </a:endParaRPr>
          </a:p>
          <a:p>
            <a:pPr>
              <a:lnSpc>
                <a:spcPct val="70000"/>
              </a:lnSpc>
              <a:defRPr sz="2400">
                <a:latin typeface="Baron Neue"/>
                <a:ea typeface="Baron Neue"/>
                <a:cs typeface="Baron Neue"/>
                <a:sym typeface="Baron Neue"/>
              </a:defRPr>
            </a:pPr>
            <a:endParaRPr lang="en-US" altLang="zh-CN" sz="2000" b="1" dirty="0">
              <a:latin typeface="Helvetica" pitchFamily="2" charset="0"/>
              <a:cs typeface="Arial" panose="020B0604020202020204" pitchFamily="34" charset="0"/>
            </a:endParaRPr>
          </a:p>
        </p:txBody>
      </p:sp>
      <p:sp>
        <p:nvSpPr>
          <p:cNvPr id="13" name="Овал 21">
            <a:extLst>
              <a:ext uri="{FF2B5EF4-FFF2-40B4-BE49-F238E27FC236}">
                <a16:creationId xmlns:a16="http://schemas.microsoft.com/office/drawing/2014/main" id="{4B5B30CD-DF7D-7946-AA09-5FA86B8AB502}"/>
              </a:ext>
            </a:extLst>
          </p:cNvPr>
          <p:cNvSpPr/>
          <p:nvPr/>
        </p:nvSpPr>
        <p:spPr>
          <a:xfrm>
            <a:off x="494449" y="1066543"/>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cxnSp>
        <p:nvCxnSpPr>
          <p:cNvPr id="3" name="Straight Connector 2">
            <a:extLst>
              <a:ext uri="{FF2B5EF4-FFF2-40B4-BE49-F238E27FC236}">
                <a16:creationId xmlns:a16="http://schemas.microsoft.com/office/drawing/2014/main" id="{2A44B980-8094-824C-9E3F-43AE5C5683C2}"/>
              </a:ext>
            </a:extLst>
          </p:cNvPr>
          <p:cNvCxnSpPr/>
          <p:nvPr/>
        </p:nvCxnSpPr>
        <p:spPr>
          <a:xfrm>
            <a:off x="7370276" y="1600478"/>
            <a:ext cx="13754" cy="386987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6A7E54AD-F691-F949-8083-65E907E91950}"/>
              </a:ext>
            </a:extLst>
          </p:cNvPr>
          <p:cNvCxnSpPr>
            <a:cxnSpLocks/>
          </p:cNvCxnSpPr>
          <p:nvPr/>
        </p:nvCxnSpPr>
        <p:spPr>
          <a:xfrm flipH="1">
            <a:off x="5241472" y="3457274"/>
            <a:ext cx="4332699"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pic>
        <p:nvPicPr>
          <p:cNvPr id="21" name="Рисунок 13" descr="Рисунок 13">
            <a:extLst>
              <a:ext uri="{FF2B5EF4-FFF2-40B4-BE49-F238E27FC236}">
                <a16:creationId xmlns:a16="http://schemas.microsoft.com/office/drawing/2014/main" id="{78D802E6-F9CC-1646-8B95-7CB52F4A9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92685" y="1760010"/>
            <a:ext cx="1486683" cy="681544"/>
          </a:xfrm>
          <a:prstGeom prst="rect">
            <a:avLst/>
          </a:prstGeom>
          <a:ln w="12700">
            <a:miter lim="400000"/>
          </a:ln>
        </p:spPr>
      </p:pic>
      <p:sp>
        <p:nvSpPr>
          <p:cNvPr id="11" name="TextBox 10">
            <a:extLst>
              <a:ext uri="{FF2B5EF4-FFF2-40B4-BE49-F238E27FC236}">
                <a16:creationId xmlns:a16="http://schemas.microsoft.com/office/drawing/2014/main" id="{273CA444-BE71-4E46-A88E-9786B9621DBA}"/>
              </a:ext>
            </a:extLst>
          </p:cNvPr>
          <p:cNvSpPr txBox="1"/>
          <p:nvPr/>
        </p:nvSpPr>
        <p:spPr>
          <a:xfrm>
            <a:off x="9746524" y="3272609"/>
            <a:ext cx="171617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EXPERIENTIAL</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dirty="0"/>
              <a:t>SOCIAL SETTINGS</a:t>
            </a:r>
          </a:p>
          <a:p>
            <a:pPr marL="0" marR="0" indent="0" algn="l" defTabSz="914400" rtl="0" fontAlgn="auto" latinLnBrk="0" hangingPunct="0">
              <a:lnSpc>
                <a:spcPct val="100000"/>
              </a:lnSpc>
              <a:spcBef>
                <a:spcPts val="0"/>
              </a:spcBef>
              <a:spcAft>
                <a:spcPts val="0"/>
              </a:spcAft>
              <a:buClrTx/>
              <a:buSzTx/>
              <a:buFontTx/>
              <a:buNone/>
              <a:tabLst/>
            </a:pPr>
            <a:r>
              <a:rPr lang="zh-CN" altLang="en-US" dirty="0"/>
              <a:t>体验式社交设置</a:t>
            </a:r>
            <a:endParaRPr lang="en-US" dirty="0"/>
          </a:p>
        </p:txBody>
      </p:sp>
      <p:sp>
        <p:nvSpPr>
          <p:cNvPr id="24" name="TextBox 23">
            <a:extLst>
              <a:ext uri="{FF2B5EF4-FFF2-40B4-BE49-F238E27FC236}">
                <a16:creationId xmlns:a16="http://schemas.microsoft.com/office/drawing/2014/main" id="{6289959A-F99D-2146-A507-C9D921D7266D}"/>
              </a:ext>
            </a:extLst>
          </p:cNvPr>
          <p:cNvSpPr txBox="1"/>
          <p:nvPr/>
        </p:nvSpPr>
        <p:spPr>
          <a:xfrm>
            <a:off x="4344820" y="3275999"/>
            <a:ext cx="106214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ONLINE</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LEARNING</a:t>
            </a:r>
          </a:p>
          <a:p>
            <a:pPr marL="0" marR="0" indent="0" algn="l" defTabSz="914400" rtl="0" fontAlgn="auto" latinLnBrk="0" hangingPunct="0">
              <a:lnSpc>
                <a:spcPct val="100000"/>
              </a:lnSpc>
              <a:spcBef>
                <a:spcPts val="0"/>
              </a:spcBef>
              <a:spcAft>
                <a:spcPts val="0"/>
              </a:spcAft>
              <a:buClrTx/>
              <a:buSzTx/>
              <a:buFontTx/>
              <a:buNone/>
              <a:tabLst/>
            </a:pPr>
            <a:r>
              <a:rPr lang="zh-CN" altLang="en-US" dirty="0"/>
              <a:t>在线学习</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3B598337-F6BD-E34D-9A01-775E15B5C764}"/>
              </a:ext>
            </a:extLst>
          </p:cNvPr>
          <p:cNvSpPr txBox="1"/>
          <p:nvPr/>
        </p:nvSpPr>
        <p:spPr>
          <a:xfrm>
            <a:off x="6672409" y="1155098"/>
            <a:ext cx="178670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dirty="0"/>
              <a:t>AFFORDABLE</a:t>
            </a:r>
            <a:r>
              <a:rPr lang="zh-CN" altLang="en-US" dirty="0"/>
              <a:t>划算</a:t>
            </a:r>
            <a:endParaRPr lang="en-US" dirty="0"/>
          </a:p>
        </p:txBody>
      </p:sp>
      <p:sp>
        <p:nvSpPr>
          <p:cNvPr id="26" name="TextBox 25">
            <a:extLst>
              <a:ext uri="{FF2B5EF4-FFF2-40B4-BE49-F238E27FC236}">
                <a16:creationId xmlns:a16="http://schemas.microsoft.com/office/drawing/2014/main" id="{A2F684E1-789E-AB44-82ED-F33E4080A306}"/>
              </a:ext>
            </a:extLst>
          </p:cNvPr>
          <p:cNvSpPr txBox="1"/>
          <p:nvPr/>
        </p:nvSpPr>
        <p:spPr>
          <a:xfrm>
            <a:off x="6792685" y="5471738"/>
            <a:ext cx="157350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dirty="0"/>
              <a:t>EXPENSIVE</a:t>
            </a:r>
            <a:r>
              <a:rPr lang="zh-CN" altLang="en-US" dirty="0"/>
              <a:t>昂贵</a:t>
            </a:r>
            <a:endParaRPr lang="en-US" dirty="0"/>
          </a:p>
        </p:txBody>
      </p:sp>
      <p:pic>
        <p:nvPicPr>
          <p:cNvPr id="2" name="Picture 1">
            <a:extLst>
              <a:ext uri="{FF2B5EF4-FFF2-40B4-BE49-F238E27FC236}">
                <a16:creationId xmlns:a16="http://schemas.microsoft.com/office/drawing/2014/main" id="{3F57FA0C-1A30-4445-9DF3-BEE741260466}"/>
              </a:ext>
            </a:extLst>
          </p:cNvPr>
          <p:cNvPicPr>
            <a:picLocks noChangeAspect="1"/>
          </p:cNvPicPr>
          <p:nvPr/>
        </p:nvPicPr>
        <p:blipFill>
          <a:blip r:embed="rId7"/>
          <a:stretch>
            <a:fillRect/>
          </a:stretch>
        </p:blipFill>
        <p:spPr>
          <a:xfrm>
            <a:off x="5741610" y="1893757"/>
            <a:ext cx="702415" cy="702415"/>
          </a:xfrm>
          <a:prstGeom prst="rect">
            <a:avLst/>
          </a:prstGeom>
        </p:spPr>
      </p:pic>
      <p:pic>
        <p:nvPicPr>
          <p:cNvPr id="6" name="Picture 5">
            <a:extLst>
              <a:ext uri="{FF2B5EF4-FFF2-40B4-BE49-F238E27FC236}">
                <a16:creationId xmlns:a16="http://schemas.microsoft.com/office/drawing/2014/main" id="{596874C8-EE7C-3C41-A89A-77703500B7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07251" y="2535477"/>
            <a:ext cx="1888308" cy="991362"/>
          </a:xfrm>
          <a:prstGeom prst="rect">
            <a:avLst/>
          </a:prstGeom>
        </p:spPr>
      </p:pic>
      <p:pic>
        <p:nvPicPr>
          <p:cNvPr id="8" name="Picture 7">
            <a:extLst>
              <a:ext uri="{FF2B5EF4-FFF2-40B4-BE49-F238E27FC236}">
                <a16:creationId xmlns:a16="http://schemas.microsoft.com/office/drawing/2014/main" id="{9E79D848-CB45-ED49-AE2F-6F860630528D}"/>
              </a:ext>
            </a:extLst>
          </p:cNvPr>
          <p:cNvPicPr>
            <a:picLocks noChangeAspect="1"/>
          </p:cNvPicPr>
          <p:nvPr/>
        </p:nvPicPr>
        <p:blipFill>
          <a:blip r:embed="rId9"/>
          <a:stretch>
            <a:fillRect/>
          </a:stretch>
        </p:blipFill>
        <p:spPr>
          <a:xfrm>
            <a:off x="6092626" y="3705581"/>
            <a:ext cx="490356" cy="490356"/>
          </a:xfrm>
          <a:prstGeom prst="rect">
            <a:avLst/>
          </a:prstGeom>
        </p:spPr>
      </p:pic>
      <p:pic>
        <p:nvPicPr>
          <p:cNvPr id="12" name="Picture 11">
            <a:extLst>
              <a:ext uri="{FF2B5EF4-FFF2-40B4-BE49-F238E27FC236}">
                <a16:creationId xmlns:a16="http://schemas.microsoft.com/office/drawing/2014/main" id="{58509F0B-0BE6-2248-92C8-6842AAA8EAB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50922" y="4402310"/>
            <a:ext cx="1919354" cy="504516"/>
          </a:xfrm>
          <a:prstGeom prst="rect">
            <a:avLst/>
          </a:prstGeom>
        </p:spPr>
      </p:pic>
      <p:pic>
        <p:nvPicPr>
          <p:cNvPr id="7" name="Picture 6">
            <a:extLst>
              <a:ext uri="{FF2B5EF4-FFF2-40B4-BE49-F238E27FC236}">
                <a16:creationId xmlns:a16="http://schemas.microsoft.com/office/drawing/2014/main" id="{F72523D3-01B8-8443-9E1D-D6D2B7187B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71625" y="2451514"/>
            <a:ext cx="1105577" cy="1105577"/>
          </a:xfrm>
          <a:prstGeom prst="rect">
            <a:avLst/>
          </a:prstGeom>
        </p:spPr>
      </p:pic>
      <p:pic>
        <p:nvPicPr>
          <p:cNvPr id="10" name="Picture 9">
            <a:extLst>
              <a:ext uri="{FF2B5EF4-FFF2-40B4-BE49-F238E27FC236}">
                <a16:creationId xmlns:a16="http://schemas.microsoft.com/office/drawing/2014/main" id="{C6A2D408-A52D-0A40-AB45-0C58E93FA02E}"/>
              </a:ext>
            </a:extLst>
          </p:cNvPr>
          <p:cNvPicPr>
            <a:picLocks noChangeAspect="1"/>
          </p:cNvPicPr>
          <p:nvPr/>
        </p:nvPicPr>
        <p:blipFill>
          <a:blip r:embed="rId12"/>
          <a:stretch>
            <a:fillRect/>
          </a:stretch>
        </p:blipFill>
        <p:spPr>
          <a:xfrm>
            <a:off x="7579438" y="4468522"/>
            <a:ext cx="1803400" cy="673100"/>
          </a:xfrm>
          <a:prstGeom prst="rect">
            <a:avLst/>
          </a:prstGeom>
        </p:spPr>
      </p:pic>
      <p:pic>
        <p:nvPicPr>
          <p:cNvPr id="17" name="Picture 16">
            <a:extLst>
              <a:ext uri="{FF2B5EF4-FFF2-40B4-BE49-F238E27FC236}">
                <a16:creationId xmlns:a16="http://schemas.microsoft.com/office/drawing/2014/main" id="{A57140DC-0BB4-1846-8689-2AC4CBBEB7D2}"/>
              </a:ext>
            </a:extLst>
          </p:cNvPr>
          <p:cNvPicPr>
            <a:picLocks noChangeAspect="1"/>
          </p:cNvPicPr>
          <p:nvPr/>
        </p:nvPicPr>
        <p:blipFill>
          <a:blip r:embed="rId13"/>
          <a:stretch>
            <a:fillRect/>
          </a:stretch>
        </p:blipFill>
        <p:spPr>
          <a:xfrm>
            <a:off x="7509233" y="3990533"/>
            <a:ext cx="2160972" cy="335659"/>
          </a:xfrm>
          <a:prstGeom prst="rect">
            <a:avLst/>
          </a:prstGeom>
        </p:spPr>
      </p:pic>
      <p:sp>
        <p:nvSpPr>
          <p:cNvPr id="4" name="TextBox 3">
            <a:extLst>
              <a:ext uri="{FF2B5EF4-FFF2-40B4-BE49-F238E27FC236}">
                <a16:creationId xmlns:a16="http://schemas.microsoft.com/office/drawing/2014/main" id="{E82AA631-F564-3B43-8C49-98AFA29F460E}"/>
              </a:ext>
            </a:extLst>
          </p:cNvPr>
          <p:cNvSpPr txBox="1"/>
          <p:nvPr/>
        </p:nvSpPr>
        <p:spPr>
          <a:xfrm>
            <a:off x="507136" y="2306186"/>
            <a:ext cx="4117472"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000" b="1" dirty="0">
                <a:latin typeface="Helvetica" pitchFamily="2" charset="0"/>
              </a:rPr>
              <a:t>What differentiates us:</a:t>
            </a:r>
          </a:p>
          <a:p>
            <a:pPr marL="285750" indent="-285750">
              <a:buFont typeface="Arial" panose="020B0604020202020204" pitchFamily="34" charset="0"/>
              <a:buChar char="•"/>
            </a:pPr>
            <a:r>
              <a:rPr lang="en-US" sz="2000" dirty="0">
                <a:latin typeface="Helvetica" pitchFamily="2" charset="0"/>
              </a:rPr>
              <a:t>Bilingual &amp; International Creators</a:t>
            </a:r>
          </a:p>
          <a:p>
            <a:pPr marL="285750" indent="-285750">
              <a:buFont typeface="Arial" panose="020B0604020202020204" pitchFamily="34" charset="0"/>
              <a:buChar char="•"/>
            </a:pPr>
            <a:r>
              <a:rPr lang="en-US" sz="2000" dirty="0">
                <a:latin typeface="Helvetica" pitchFamily="2" charset="0"/>
              </a:rPr>
              <a:t>Price Point</a:t>
            </a:r>
          </a:p>
          <a:p>
            <a:pPr marL="285750" indent="-285750">
              <a:buFont typeface="Arial" panose="020B0604020202020204" pitchFamily="34" charset="0"/>
              <a:buChar char="•"/>
            </a:pPr>
            <a:r>
              <a:rPr lang="en-US" sz="2000" dirty="0">
                <a:latin typeface="Helvetica" pitchFamily="2" charset="0"/>
              </a:rPr>
              <a:t>Community Aspect</a:t>
            </a:r>
          </a:p>
          <a:p>
            <a:br>
              <a:rPr lang="en-US" sz="2000" dirty="0">
                <a:latin typeface="Helvetica" pitchFamily="2" charset="0"/>
              </a:rPr>
            </a:br>
            <a:endParaRPr kumimoji="0" lang="en-US" sz="2000" b="0" i="0" u="none" strike="noStrike" cap="none" spc="0" normalizeH="0" baseline="0" dirty="0">
              <a:ln>
                <a:noFill/>
              </a:ln>
              <a:solidFill>
                <a:srgbClr val="000000"/>
              </a:solidFill>
              <a:effectLst/>
              <a:uFillTx/>
              <a:latin typeface="Helvetica" pitchFamily="2" charset="0"/>
              <a:sym typeface="Calibri"/>
            </a:endParaRPr>
          </a:p>
        </p:txBody>
      </p:sp>
    </p:spTree>
    <p:extLst>
      <p:ext uri="{BB962C8B-B14F-4D97-AF65-F5344CB8AC3E}">
        <p14:creationId xmlns:p14="http://schemas.microsoft.com/office/powerpoint/2010/main" val="27689978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6" y="225534"/>
            <a:ext cx="11519380" cy="163785"/>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37332" y="6498232"/>
            <a:ext cx="11513678" cy="201204"/>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644865" y="1152183"/>
            <a:ext cx="10123873" cy="35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latin typeface="Arial" panose="020B0604020202020204" pitchFamily="34" charset="0"/>
                <a:cs typeface="Arial" panose="020B0604020202020204" pitchFamily="34" charset="0"/>
              </a:rPr>
              <a:t>Management Team </a:t>
            </a:r>
          </a:p>
        </p:txBody>
      </p:sp>
      <p:pic>
        <p:nvPicPr>
          <p:cNvPr id="5" name="Picture 4">
            <a:extLst>
              <a:ext uri="{FF2B5EF4-FFF2-40B4-BE49-F238E27FC236}">
                <a16:creationId xmlns:a16="http://schemas.microsoft.com/office/drawing/2014/main" id="{E69FCCAD-42B5-0347-AD72-68DE64FED4F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35541" y="3921003"/>
            <a:ext cx="1309005" cy="1309005"/>
          </a:xfrm>
          <a:prstGeom prst="ellipse">
            <a:avLst/>
          </a:prstGeom>
          <a:ln>
            <a:solidFill>
              <a:srgbClr val="FFC000"/>
            </a:solidFill>
          </a:ln>
        </p:spPr>
      </p:pic>
      <p:pic>
        <p:nvPicPr>
          <p:cNvPr id="6" name="Picture 5">
            <a:extLst>
              <a:ext uri="{FF2B5EF4-FFF2-40B4-BE49-F238E27FC236}">
                <a16:creationId xmlns:a16="http://schemas.microsoft.com/office/drawing/2014/main" id="{A3DC3DB4-0811-BF4B-B9E2-B5A7825AE949}"/>
              </a:ext>
            </a:extLst>
          </p:cNvPr>
          <p:cNvPicPr>
            <a:picLocks noChangeAspect="1"/>
          </p:cNvPicPr>
          <p:nvPr/>
        </p:nvPicPr>
        <p:blipFill>
          <a:blip r:embed="rId7"/>
          <a:stretch>
            <a:fillRect/>
          </a:stretch>
        </p:blipFill>
        <p:spPr>
          <a:xfrm>
            <a:off x="2665321" y="3941920"/>
            <a:ext cx="1321746" cy="1321746"/>
          </a:xfrm>
          <a:prstGeom prst="ellipse">
            <a:avLst/>
          </a:prstGeom>
          <a:ln>
            <a:solidFill>
              <a:srgbClr val="FFC000"/>
            </a:solidFill>
          </a:ln>
        </p:spPr>
      </p:pic>
      <p:pic>
        <p:nvPicPr>
          <p:cNvPr id="11" name="Picture 10">
            <a:extLst>
              <a:ext uri="{FF2B5EF4-FFF2-40B4-BE49-F238E27FC236}">
                <a16:creationId xmlns:a16="http://schemas.microsoft.com/office/drawing/2014/main" id="{85422D13-49D1-7F4B-9037-B3FED4EC0A2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98899" y="1318472"/>
            <a:ext cx="1456931" cy="1396246"/>
          </a:xfrm>
          <a:prstGeom prst="ellipse">
            <a:avLst/>
          </a:prstGeom>
        </p:spPr>
      </p:pic>
      <p:pic>
        <p:nvPicPr>
          <p:cNvPr id="13" name="Picture 12">
            <a:extLst>
              <a:ext uri="{FF2B5EF4-FFF2-40B4-BE49-F238E27FC236}">
                <a16:creationId xmlns:a16="http://schemas.microsoft.com/office/drawing/2014/main" id="{36AE7D3D-79D9-2740-B53F-AFEA9FEF802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762719" y="3941920"/>
            <a:ext cx="1353765" cy="1353765"/>
          </a:xfrm>
          <a:prstGeom prst="ellipse">
            <a:avLst/>
          </a:prstGeom>
        </p:spPr>
      </p:pic>
      <p:pic>
        <p:nvPicPr>
          <p:cNvPr id="3" name="Picture 2">
            <a:extLst>
              <a:ext uri="{FF2B5EF4-FFF2-40B4-BE49-F238E27FC236}">
                <a16:creationId xmlns:a16="http://schemas.microsoft.com/office/drawing/2014/main" id="{52B052B5-1F1F-744E-BE6C-05B8C6610AF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633186" y="3925630"/>
            <a:ext cx="1585249" cy="1490616"/>
          </a:xfrm>
          <a:prstGeom prst="ellipse">
            <a:avLst/>
          </a:prstGeom>
        </p:spPr>
      </p:pic>
      <p:sp>
        <p:nvSpPr>
          <p:cNvPr id="18" name="Овал 21">
            <a:extLst>
              <a:ext uri="{FF2B5EF4-FFF2-40B4-BE49-F238E27FC236}">
                <a16:creationId xmlns:a16="http://schemas.microsoft.com/office/drawing/2014/main" id="{7D8833E7-ED54-5446-BED7-5D09FBD4EF9A}"/>
              </a:ext>
            </a:extLst>
          </p:cNvPr>
          <p:cNvSpPr/>
          <p:nvPr/>
        </p:nvSpPr>
        <p:spPr>
          <a:xfrm>
            <a:off x="539192" y="902699"/>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2" name="TextBox 1">
            <a:extLst>
              <a:ext uri="{FF2B5EF4-FFF2-40B4-BE49-F238E27FC236}">
                <a16:creationId xmlns:a16="http://schemas.microsoft.com/office/drawing/2014/main" id="{D72F2137-9AEE-0F4B-AE71-F2DF9DEF6D87}"/>
              </a:ext>
            </a:extLst>
          </p:cNvPr>
          <p:cNvSpPr txBox="1"/>
          <p:nvPr/>
        </p:nvSpPr>
        <p:spPr>
          <a:xfrm>
            <a:off x="6426580" y="5347329"/>
            <a:ext cx="1701746"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j-lt"/>
                <a:ea typeface="+mj-ea"/>
                <a:cs typeface="+mj-cs"/>
                <a:sym typeface="Calibri"/>
              </a:rPr>
              <a:t>Costas Georgiou</a:t>
            </a:r>
          </a:p>
          <a:p>
            <a:pPr marL="0" marR="0" indent="0" algn="ctr" defTabSz="914400" rtl="0" fontAlgn="auto" latinLnBrk="0" hangingPunct="0">
              <a:lnSpc>
                <a:spcPct val="100000"/>
              </a:lnSpc>
              <a:spcBef>
                <a:spcPts val="0"/>
              </a:spcBef>
              <a:spcAft>
                <a:spcPts val="0"/>
              </a:spcAft>
              <a:buClrTx/>
              <a:buSzTx/>
              <a:buFontTx/>
              <a:buNone/>
              <a:tabLst/>
            </a:pPr>
            <a:r>
              <a:rPr lang="en-US" sz="1000" dirty="0"/>
              <a:t>Chispo Attorneys at Law</a:t>
            </a:r>
          </a:p>
          <a:p>
            <a:pPr marL="0" marR="0" indent="0" algn="ctr" defTabSz="914400" rtl="0" fontAlgn="auto" latinLnBrk="0" hangingPunct="0">
              <a:lnSpc>
                <a:spcPct val="100000"/>
              </a:lnSpc>
              <a:spcBef>
                <a:spcPts val="0"/>
              </a:spcBef>
              <a:spcAft>
                <a:spcPts val="0"/>
              </a:spcAft>
              <a:buClrTx/>
              <a:buSzTx/>
              <a:buFontTx/>
              <a:buNone/>
              <a:tabLst/>
            </a:pPr>
            <a:r>
              <a:rPr lang="en-US" sz="1000" dirty="0"/>
              <a:t>University of Manchester/UIBE</a:t>
            </a:r>
          </a:p>
        </p:txBody>
      </p:sp>
      <p:sp>
        <p:nvSpPr>
          <p:cNvPr id="19" name="TextBox 18">
            <a:extLst>
              <a:ext uri="{FF2B5EF4-FFF2-40B4-BE49-F238E27FC236}">
                <a16:creationId xmlns:a16="http://schemas.microsoft.com/office/drawing/2014/main" id="{544A7EF0-63F9-D347-8409-263C74C0AE96}"/>
              </a:ext>
            </a:extLst>
          </p:cNvPr>
          <p:cNvSpPr txBox="1"/>
          <p:nvPr/>
        </p:nvSpPr>
        <p:spPr>
          <a:xfrm>
            <a:off x="5019322" y="2931691"/>
            <a:ext cx="1110238"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j-lt"/>
                <a:ea typeface="+mj-ea"/>
                <a:cs typeface="+mj-cs"/>
                <a:sym typeface="Calibri"/>
              </a:rPr>
              <a:t>Harris Chrysanthou</a:t>
            </a:r>
          </a:p>
          <a:p>
            <a:pPr marL="0" marR="0" indent="0" algn="ctr" defTabSz="914400" rtl="0" fontAlgn="auto" latinLnBrk="0" hangingPunct="0">
              <a:lnSpc>
                <a:spcPct val="100000"/>
              </a:lnSpc>
              <a:spcBef>
                <a:spcPts val="0"/>
              </a:spcBef>
              <a:spcAft>
                <a:spcPts val="0"/>
              </a:spcAft>
              <a:buClrTx/>
              <a:buSzTx/>
              <a:buFontTx/>
              <a:buNone/>
              <a:tabLst/>
            </a:pPr>
            <a:r>
              <a:rPr lang="en-US" sz="1000" dirty="0"/>
              <a:t>Gigapower Energy</a:t>
            </a:r>
          </a:p>
          <a:p>
            <a:pPr marL="0" marR="0" indent="0" algn="ctr" defTabSz="914400" rtl="0" fontAlgn="auto" latinLnBrk="0" hangingPunct="0">
              <a:lnSpc>
                <a:spcPct val="100000"/>
              </a:lnSpc>
              <a:spcBef>
                <a:spcPts val="0"/>
              </a:spcBef>
              <a:spcAft>
                <a:spcPts val="0"/>
              </a:spcAft>
              <a:buClrTx/>
              <a:buSzTx/>
              <a:buFontTx/>
              <a:buNone/>
              <a:tabLst/>
            </a:pPr>
            <a:r>
              <a:rPr lang="en-US" sz="1000" dirty="0"/>
              <a:t>Tsinghua University</a:t>
            </a:r>
          </a:p>
        </p:txBody>
      </p:sp>
      <p:sp>
        <p:nvSpPr>
          <p:cNvPr id="4" name="Rectangle 3">
            <a:extLst>
              <a:ext uri="{FF2B5EF4-FFF2-40B4-BE49-F238E27FC236}">
                <a16:creationId xmlns:a16="http://schemas.microsoft.com/office/drawing/2014/main" id="{EC48E52C-1036-AD47-A7FD-B45421B88971}"/>
              </a:ext>
            </a:extLst>
          </p:cNvPr>
          <p:cNvSpPr/>
          <p:nvPr/>
        </p:nvSpPr>
        <p:spPr>
          <a:xfrm>
            <a:off x="3628102" y="5352150"/>
            <a:ext cx="3298549" cy="553998"/>
          </a:xfrm>
          <a:prstGeom prst="rect">
            <a:avLst/>
          </a:prstGeom>
        </p:spPr>
        <p:txBody>
          <a:bodyPr wrap="square">
            <a:spAutoFit/>
          </a:bodyPr>
          <a:lstStyle/>
          <a:p>
            <a:pPr algn="ctr"/>
            <a:r>
              <a:rPr lang="zh-CN" altLang="en-US" sz="1000" dirty="0"/>
              <a:t>周君彦</a:t>
            </a:r>
            <a:r>
              <a:rPr lang="en-US" sz="1000" dirty="0"/>
              <a:t>Juliet</a:t>
            </a:r>
          </a:p>
          <a:p>
            <a:pPr algn="ctr"/>
            <a:r>
              <a:rPr lang="en-US" sz="1000" dirty="0"/>
              <a:t>World Economic Forum</a:t>
            </a:r>
          </a:p>
          <a:p>
            <a:pPr algn="ctr"/>
            <a:r>
              <a:rPr lang="en-US" sz="1000" dirty="0"/>
              <a:t>Beijing Foreign Studies University</a:t>
            </a:r>
          </a:p>
        </p:txBody>
      </p:sp>
      <p:sp>
        <p:nvSpPr>
          <p:cNvPr id="7" name="Rectangle 6">
            <a:extLst>
              <a:ext uri="{FF2B5EF4-FFF2-40B4-BE49-F238E27FC236}">
                <a16:creationId xmlns:a16="http://schemas.microsoft.com/office/drawing/2014/main" id="{9A07BFDF-1779-EE43-A7D7-CBECCCA2FAB9}"/>
              </a:ext>
            </a:extLst>
          </p:cNvPr>
          <p:cNvSpPr/>
          <p:nvPr/>
        </p:nvSpPr>
        <p:spPr>
          <a:xfrm>
            <a:off x="6265997" y="5501321"/>
            <a:ext cx="6096000" cy="553998"/>
          </a:xfrm>
          <a:prstGeom prst="rect">
            <a:avLst/>
          </a:prstGeom>
        </p:spPr>
        <p:txBody>
          <a:bodyPr>
            <a:spAutoFit/>
          </a:bodyPr>
          <a:lstStyle/>
          <a:p>
            <a:pPr algn="ctr"/>
            <a:r>
              <a:rPr lang="en-US" sz="1000" dirty="0"/>
              <a:t>Shewmay Ayesha Chang</a:t>
            </a:r>
          </a:p>
          <a:p>
            <a:pPr algn="ctr"/>
            <a:r>
              <a:rPr lang="en-US" sz="1000" dirty="0"/>
              <a:t>Moody's Analytics</a:t>
            </a:r>
          </a:p>
          <a:p>
            <a:pPr algn="ctr"/>
            <a:r>
              <a:rPr lang="en-US" sz="1000" dirty="0"/>
              <a:t>UIBE</a:t>
            </a:r>
          </a:p>
        </p:txBody>
      </p:sp>
      <p:sp>
        <p:nvSpPr>
          <p:cNvPr id="22" name="TextBox 21">
            <a:extLst>
              <a:ext uri="{FF2B5EF4-FFF2-40B4-BE49-F238E27FC236}">
                <a16:creationId xmlns:a16="http://schemas.microsoft.com/office/drawing/2014/main" id="{3E1BE22E-4BF0-3247-BD19-83ADEC7A6637}"/>
              </a:ext>
            </a:extLst>
          </p:cNvPr>
          <p:cNvSpPr txBox="1"/>
          <p:nvPr/>
        </p:nvSpPr>
        <p:spPr>
          <a:xfrm>
            <a:off x="6599733" y="2773611"/>
            <a:ext cx="1701746"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00" dirty="0"/>
              <a:t>Petros Djakouris</a:t>
            </a:r>
          </a:p>
          <a:p>
            <a:pPr marL="0" marR="0" indent="0" algn="ctr"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mj-lt"/>
                <a:ea typeface="+mj-ea"/>
                <a:cs typeface="+mj-cs"/>
                <a:sym typeface="Calibri"/>
              </a:rPr>
              <a:t>ColorfulClouds Tech.</a:t>
            </a:r>
          </a:p>
          <a:p>
            <a:pPr marL="0" marR="0" indent="0" algn="ctr" defTabSz="914400" rtl="0" fontAlgn="auto" latinLnBrk="0" hangingPunct="0">
              <a:lnSpc>
                <a:spcPct val="100000"/>
              </a:lnSpc>
              <a:spcBef>
                <a:spcPts val="0"/>
              </a:spcBef>
              <a:spcAft>
                <a:spcPts val="0"/>
              </a:spcAft>
              <a:buClrTx/>
              <a:buSzTx/>
              <a:buFontTx/>
              <a:buNone/>
              <a:tabLst/>
            </a:pPr>
            <a:r>
              <a:rPr lang="en-US" sz="1000" dirty="0"/>
              <a:t>University of Nottingham/UIBE</a:t>
            </a:r>
          </a:p>
        </p:txBody>
      </p:sp>
      <p:sp>
        <p:nvSpPr>
          <p:cNvPr id="8" name="TextBox 7">
            <a:extLst>
              <a:ext uri="{FF2B5EF4-FFF2-40B4-BE49-F238E27FC236}">
                <a16:creationId xmlns:a16="http://schemas.microsoft.com/office/drawing/2014/main" id="{B503BCB8-840C-FC4F-9AB8-F8B71F7FA843}"/>
              </a:ext>
            </a:extLst>
          </p:cNvPr>
          <p:cNvSpPr txBox="1"/>
          <p:nvPr/>
        </p:nvSpPr>
        <p:spPr>
          <a:xfrm>
            <a:off x="2555428" y="5377110"/>
            <a:ext cx="1419617"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sz="1000" dirty="0"/>
              <a:t>Angelina Strizhigauskayte</a:t>
            </a:r>
          </a:p>
          <a:p>
            <a:pPr algn="ctr"/>
            <a:r>
              <a:rPr lang="en-US" sz="1000" dirty="0"/>
              <a:t>Daimler</a:t>
            </a:r>
          </a:p>
          <a:p>
            <a:pPr algn="ctr"/>
            <a:r>
              <a:rPr lang="en-US" sz="1000" dirty="0"/>
              <a:t>Beihang University</a:t>
            </a:r>
          </a:p>
        </p:txBody>
      </p:sp>
      <p:pic>
        <p:nvPicPr>
          <p:cNvPr id="9" name="Picture 8">
            <a:extLst>
              <a:ext uri="{FF2B5EF4-FFF2-40B4-BE49-F238E27FC236}">
                <a16:creationId xmlns:a16="http://schemas.microsoft.com/office/drawing/2014/main" id="{19DC5ABB-1470-5C41-BBEA-874FDCF767A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99542" y="1089692"/>
            <a:ext cx="1560118" cy="1949651"/>
          </a:xfrm>
          <a:prstGeom prst="rect">
            <a:avLst/>
          </a:prstGeom>
        </p:spPr>
      </p:pic>
      <p:sp>
        <p:nvSpPr>
          <p:cNvPr id="10" name="TextBox 9">
            <a:extLst>
              <a:ext uri="{FF2B5EF4-FFF2-40B4-BE49-F238E27FC236}">
                <a16:creationId xmlns:a16="http://schemas.microsoft.com/office/drawing/2014/main" id="{D6F80D5E-6D85-9440-9E8A-E94676327773}"/>
              </a:ext>
            </a:extLst>
          </p:cNvPr>
          <p:cNvSpPr txBox="1"/>
          <p:nvPr/>
        </p:nvSpPr>
        <p:spPr>
          <a:xfrm>
            <a:off x="2938072" y="2053652"/>
            <a:ext cx="60208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angel</a:t>
            </a:r>
          </a:p>
        </p:txBody>
      </p:sp>
      <p:sp>
        <p:nvSpPr>
          <p:cNvPr id="12" name="TextBox 11">
            <a:extLst>
              <a:ext uri="{FF2B5EF4-FFF2-40B4-BE49-F238E27FC236}">
                <a16:creationId xmlns:a16="http://schemas.microsoft.com/office/drawing/2014/main" id="{7AD214FC-70E0-B44C-9898-0504B12176F4}"/>
              </a:ext>
            </a:extLst>
          </p:cNvPr>
          <p:cNvSpPr txBox="1"/>
          <p:nvPr/>
        </p:nvSpPr>
        <p:spPr>
          <a:xfrm>
            <a:off x="9833548" y="2053652"/>
            <a:ext cx="56842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0000"/>
                </a:solidFill>
                <a:effectLst/>
                <a:uFillTx/>
                <a:latin typeface="+mj-lt"/>
                <a:ea typeface="+mj-ea"/>
                <a:cs typeface="+mj-cs"/>
                <a:sym typeface="Calibri"/>
              </a:rPr>
              <a:t>laura</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11067357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595912" y="1273244"/>
            <a:ext cx="10123873" cy="35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latin typeface="Arial" panose="020B0604020202020204" pitchFamily="34" charset="0"/>
                <a:cs typeface="Arial" panose="020B0604020202020204" pitchFamily="34" charset="0"/>
              </a:rPr>
              <a:t>Advisors </a:t>
            </a:r>
          </a:p>
        </p:txBody>
      </p:sp>
      <p:sp>
        <p:nvSpPr>
          <p:cNvPr id="6" name="TextBox 5">
            <a:extLst>
              <a:ext uri="{FF2B5EF4-FFF2-40B4-BE49-F238E27FC236}">
                <a16:creationId xmlns:a16="http://schemas.microsoft.com/office/drawing/2014/main" id="{B0942572-8D63-1041-A63C-EB4D7F53B324}"/>
              </a:ext>
            </a:extLst>
          </p:cNvPr>
          <p:cNvSpPr txBox="1"/>
          <p:nvPr/>
        </p:nvSpPr>
        <p:spPr>
          <a:xfrm>
            <a:off x="6154360" y="4269640"/>
            <a:ext cx="1430838"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William Qiu</a:t>
            </a:r>
          </a:p>
          <a:p>
            <a:pPr marL="0" marR="0" indent="0" algn="ctr" defTabSz="914400" rtl="0" fontAlgn="auto" latinLnBrk="0" hangingPunct="0">
              <a:lnSpc>
                <a:spcPct val="100000"/>
              </a:lnSpc>
              <a:spcBef>
                <a:spcPts val="0"/>
              </a:spcBef>
              <a:spcAft>
                <a:spcPts val="0"/>
              </a:spcAft>
              <a:buClrTx/>
              <a:buSzTx/>
              <a:buFontTx/>
              <a:buNone/>
              <a:tabLst/>
            </a:pPr>
            <a:r>
              <a:rPr lang="en-US" sz="1400" dirty="0"/>
              <a:t>Executive Director</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Turing Ventures</a:t>
            </a:r>
          </a:p>
        </p:txBody>
      </p:sp>
      <p:sp>
        <p:nvSpPr>
          <p:cNvPr id="7" name="TextBox 6">
            <a:extLst>
              <a:ext uri="{FF2B5EF4-FFF2-40B4-BE49-F238E27FC236}">
                <a16:creationId xmlns:a16="http://schemas.microsoft.com/office/drawing/2014/main" id="{F8DC1DAA-40D5-EB4D-8988-05056B61600C}"/>
              </a:ext>
            </a:extLst>
          </p:cNvPr>
          <p:cNvSpPr txBox="1"/>
          <p:nvPr/>
        </p:nvSpPr>
        <p:spPr>
          <a:xfrm>
            <a:off x="10277591" y="4269640"/>
            <a:ext cx="145808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Malcolm Nerva</a:t>
            </a:r>
          </a:p>
          <a:p>
            <a:pPr marL="0" marR="0" indent="0" algn="ctr" defTabSz="914400" rtl="0" fontAlgn="auto" latinLnBrk="0" hangingPunct="0">
              <a:lnSpc>
                <a:spcPct val="100000"/>
              </a:lnSpc>
              <a:spcBef>
                <a:spcPts val="0"/>
              </a:spcBef>
              <a:spcAft>
                <a:spcPts val="0"/>
              </a:spcAft>
              <a:buClrTx/>
              <a:buSzTx/>
              <a:buFontTx/>
              <a:buNone/>
              <a:tabLst/>
            </a:pPr>
            <a:r>
              <a:rPr lang="en-US" sz="1400" dirty="0"/>
              <a:t>Managing Director</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Genowledge</a:t>
            </a:r>
          </a:p>
        </p:txBody>
      </p:sp>
      <p:sp>
        <p:nvSpPr>
          <p:cNvPr id="8" name="TextBox 7">
            <a:extLst>
              <a:ext uri="{FF2B5EF4-FFF2-40B4-BE49-F238E27FC236}">
                <a16:creationId xmlns:a16="http://schemas.microsoft.com/office/drawing/2014/main" id="{24BDBBB0-F2D7-C748-90E1-8047B435E496}"/>
              </a:ext>
            </a:extLst>
          </p:cNvPr>
          <p:cNvSpPr txBox="1"/>
          <p:nvPr/>
        </p:nvSpPr>
        <p:spPr>
          <a:xfrm>
            <a:off x="8251843" y="4269640"/>
            <a:ext cx="1209623"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Yvonne Yu</a:t>
            </a:r>
          </a:p>
          <a:p>
            <a:pPr marL="0" marR="0" indent="0" algn="ctr" defTabSz="914400" rtl="0" fontAlgn="auto" latinLnBrk="0" hangingPunct="0">
              <a:lnSpc>
                <a:spcPct val="100000"/>
              </a:lnSpc>
              <a:spcBef>
                <a:spcPts val="0"/>
              </a:spcBef>
              <a:spcAft>
                <a:spcPts val="0"/>
              </a:spcAft>
              <a:buClrTx/>
              <a:buSzTx/>
              <a:buFontTx/>
              <a:buNone/>
              <a:tabLst/>
            </a:pPr>
            <a:r>
              <a:rPr lang="en-US" sz="1400" dirty="0"/>
              <a:t>Founder &amp; CEO</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Politech</a:t>
            </a:r>
          </a:p>
        </p:txBody>
      </p:sp>
      <p:sp>
        <p:nvSpPr>
          <p:cNvPr id="13" name="TextBox 12">
            <a:extLst>
              <a:ext uri="{FF2B5EF4-FFF2-40B4-BE49-F238E27FC236}">
                <a16:creationId xmlns:a16="http://schemas.microsoft.com/office/drawing/2014/main" id="{880FFE82-0F9F-F043-BC8B-B710CE9F3961}"/>
              </a:ext>
            </a:extLst>
          </p:cNvPr>
          <p:cNvSpPr txBox="1"/>
          <p:nvPr/>
        </p:nvSpPr>
        <p:spPr>
          <a:xfrm>
            <a:off x="2179085" y="4261175"/>
            <a:ext cx="1409999"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Maggie Mi</a:t>
            </a:r>
          </a:p>
          <a:p>
            <a:pPr marL="0" marR="0" indent="0" algn="ctr" defTabSz="914400" rtl="0" fontAlgn="auto" latinLnBrk="0" hangingPunct="0">
              <a:lnSpc>
                <a:spcPct val="100000"/>
              </a:lnSpc>
              <a:spcBef>
                <a:spcPts val="0"/>
              </a:spcBef>
              <a:spcAft>
                <a:spcPts val="0"/>
              </a:spcAft>
              <a:buClrTx/>
              <a:buSzTx/>
              <a:buFontTx/>
              <a:buNone/>
              <a:tabLst/>
            </a:pPr>
            <a:r>
              <a:rPr lang="en-US" sz="1400" dirty="0"/>
              <a:t>Managing Partner</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mj-ea"/>
                <a:cs typeface="+mj-cs"/>
                <a:sym typeface="Calibri"/>
              </a:rPr>
              <a:t>Chispo Attorneys</a:t>
            </a:r>
          </a:p>
        </p:txBody>
      </p:sp>
      <p:sp>
        <p:nvSpPr>
          <p:cNvPr id="20" name="Овал 21">
            <a:extLst>
              <a:ext uri="{FF2B5EF4-FFF2-40B4-BE49-F238E27FC236}">
                <a16:creationId xmlns:a16="http://schemas.microsoft.com/office/drawing/2014/main" id="{BDCD2050-7815-E04C-9444-BFDAADA6105A}"/>
              </a:ext>
            </a:extLst>
          </p:cNvPr>
          <p:cNvSpPr/>
          <p:nvPr/>
        </p:nvSpPr>
        <p:spPr>
          <a:xfrm>
            <a:off x="441285" y="1035418"/>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pic>
        <p:nvPicPr>
          <p:cNvPr id="2" name="Picture 1">
            <a:extLst>
              <a:ext uri="{FF2B5EF4-FFF2-40B4-BE49-F238E27FC236}">
                <a16:creationId xmlns:a16="http://schemas.microsoft.com/office/drawing/2014/main" id="{11C9520E-00E9-504B-814F-0856DC083521}"/>
              </a:ext>
            </a:extLst>
          </p:cNvPr>
          <p:cNvPicPr>
            <a:picLocks noChangeAspect="1"/>
          </p:cNvPicPr>
          <p:nvPr/>
        </p:nvPicPr>
        <p:blipFill>
          <a:blip r:embed="rId6"/>
          <a:stretch>
            <a:fillRect/>
          </a:stretch>
        </p:blipFill>
        <p:spPr>
          <a:xfrm>
            <a:off x="4061958" y="2391337"/>
            <a:ext cx="1742351" cy="1742351"/>
          </a:xfrm>
          <a:prstGeom prst="ellipse">
            <a:avLst/>
          </a:prstGeom>
        </p:spPr>
      </p:pic>
      <p:sp>
        <p:nvSpPr>
          <p:cNvPr id="3" name="TextBox 2">
            <a:extLst>
              <a:ext uri="{FF2B5EF4-FFF2-40B4-BE49-F238E27FC236}">
                <a16:creationId xmlns:a16="http://schemas.microsoft.com/office/drawing/2014/main" id="{2DEE483D-5CA1-4B48-A795-2B6DD2D80472}"/>
              </a:ext>
            </a:extLst>
          </p:cNvPr>
          <p:cNvSpPr txBox="1"/>
          <p:nvPr/>
        </p:nvSpPr>
        <p:spPr>
          <a:xfrm>
            <a:off x="4035477" y="4261175"/>
            <a:ext cx="1943799"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sz="1400" dirty="0"/>
              <a:t>Jelte Wingender </a:t>
            </a:r>
            <a:r>
              <a:rPr lang="zh-CN" altLang="en-US" sz="1400" dirty="0"/>
              <a:t>魏叶特  </a:t>
            </a:r>
            <a:endParaRPr lang="en-US" altLang="zh-CN" sz="1400" dirty="0"/>
          </a:p>
          <a:p>
            <a:pPr algn="ctr"/>
            <a:r>
              <a:rPr lang="en-US" sz="1400" dirty="0"/>
              <a:t>Senior Manager - </a:t>
            </a:r>
          </a:p>
          <a:p>
            <a:pPr algn="ctr"/>
            <a:r>
              <a:rPr lang="en-US" sz="1400" dirty="0"/>
              <a:t>Corporate Innovation</a:t>
            </a:r>
          </a:p>
          <a:p>
            <a:pPr algn="ctr"/>
            <a:r>
              <a:rPr lang="en-US" altLang="zh-CN" sz="1400" dirty="0"/>
              <a:t>Innoway</a:t>
            </a:r>
            <a:br>
              <a:rPr lang="zh-CN" altLang="en-US" sz="1400" dirty="0"/>
            </a:br>
            <a:endParaRPr lang="zh-CN" altLang="en-US" sz="1400" dirty="0"/>
          </a:p>
          <a:p>
            <a:pPr marL="0" marR="0" indent="0" algn="ctr"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ED1CF2DD-B5B4-7A44-B1D5-645AE50F53AE}"/>
              </a:ext>
            </a:extLst>
          </p:cNvPr>
          <p:cNvSpPr txBox="1"/>
          <p:nvPr/>
        </p:nvSpPr>
        <p:spPr>
          <a:xfrm>
            <a:off x="330289" y="4054197"/>
            <a:ext cx="1568697"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j-lt"/>
              <a:ea typeface="+mj-ea"/>
              <a:cs typeface="+mj-cs"/>
              <a:sym typeface="Calibri"/>
            </a:endParaRPr>
          </a:p>
          <a:p>
            <a:pPr algn="ctr"/>
            <a:r>
              <a:rPr lang="en-US" sz="1400" dirty="0"/>
              <a:t>Biman Liyanage</a:t>
            </a:r>
          </a:p>
          <a:p>
            <a:pPr algn="ctr"/>
            <a:r>
              <a:rPr lang="en-US" sz="1400" dirty="0"/>
              <a:t>Co-founder &amp; CEO</a:t>
            </a:r>
          </a:p>
          <a:p>
            <a:pPr algn="ctr"/>
            <a:r>
              <a:rPr lang="en-US" sz="1400" dirty="0"/>
              <a:t>Wonder Technology</a:t>
            </a:r>
          </a:p>
        </p:txBody>
      </p:sp>
      <p:pic>
        <p:nvPicPr>
          <p:cNvPr id="9" name="Picture 8">
            <a:extLst>
              <a:ext uri="{FF2B5EF4-FFF2-40B4-BE49-F238E27FC236}">
                <a16:creationId xmlns:a16="http://schemas.microsoft.com/office/drawing/2014/main" id="{FBFD9029-D618-B54B-A85D-0FCE2A19DBCF}"/>
              </a:ext>
            </a:extLst>
          </p:cNvPr>
          <p:cNvPicPr>
            <a:picLocks noChangeAspect="1"/>
          </p:cNvPicPr>
          <p:nvPr/>
        </p:nvPicPr>
        <p:blipFill>
          <a:blip r:embed="rId7"/>
          <a:stretch>
            <a:fillRect/>
          </a:stretch>
        </p:blipFill>
        <p:spPr>
          <a:xfrm>
            <a:off x="298636" y="2316636"/>
            <a:ext cx="1737561" cy="1737561"/>
          </a:xfrm>
          <a:prstGeom prst="ellipse">
            <a:avLst/>
          </a:prstGeom>
        </p:spPr>
      </p:pic>
      <p:pic>
        <p:nvPicPr>
          <p:cNvPr id="16" name="Picture 15">
            <a:extLst>
              <a:ext uri="{FF2B5EF4-FFF2-40B4-BE49-F238E27FC236}">
                <a16:creationId xmlns:a16="http://schemas.microsoft.com/office/drawing/2014/main" id="{ED2B4C6F-8CFE-1E43-A2C0-C8DBB79151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67281" y="2316636"/>
            <a:ext cx="1942120" cy="1936496"/>
          </a:xfrm>
          <a:prstGeom prst="rect">
            <a:avLst/>
          </a:prstGeom>
        </p:spPr>
      </p:pic>
      <p:pic>
        <p:nvPicPr>
          <p:cNvPr id="18" name="Picture 17">
            <a:extLst>
              <a:ext uri="{FF2B5EF4-FFF2-40B4-BE49-F238E27FC236}">
                <a16:creationId xmlns:a16="http://schemas.microsoft.com/office/drawing/2014/main" id="{D3D60776-03D8-E347-ACE1-131BCEF0D46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979276" y="2279975"/>
            <a:ext cx="1949245" cy="1979470"/>
          </a:xfrm>
          <a:prstGeom prst="rect">
            <a:avLst/>
          </a:prstGeom>
        </p:spPr>
      </p:pic>
      <p:pic>
        <p:nvPicPr>
          <p:cNvPr id="21" name="Picture 20">
            <a:extLst>
              <a:ext uri="{FF2B5EF4-FFF2-40B4-BE49-F238E27FC236}">
                <a16:creationId xmlns:a16="http://schemas.microsoft.com/office/drawing/2014/main" id="{8F05B950-30CB-464B-AA3E-9F4AECBECDF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01300" y="2308920"/>
            <a:ext cx="1921052" cy="1875824"/>
          </a:xfrm>
          <a:prstGeom prst="rect">
            <a:avLst/>
          </a:prstGeom>
        </p:spPr>
      </p:pic>
      <p:pic>
        <p:nvPicPr>
          <p:cNvPr id="24" name="Picture 23">
            <a:extLst>
              <a:ext uri="{FF2B5EF4-FFF2-40B4-BE49-F238E27FC236}">
                <a16:creationId xmlns:a16="http://schemas.microsoft.com/office/drawing/2014/main" id="{CF12104D-C000-B843-9509-51FCE37FD63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056917" y="2276449"/>
            <a:ext cx="1958864" cy="1852886"/>
          </a:xfrm>
          <a:prstGeom prst="rect">
            <a:avLst/>
          </a:prstGeom>
        </p:spPr>
      </p:pic>
      <p:sp>
        <p:nvSpPr>
          <p:cNvPr id="4" name="TextBox 3">
            <a:extLst>
              <a:ext uri="{FF2B5EF4-FFF2-40B4-BE49-F238E27FC236}">
                <a16:creationId xmlns:a16="http://schemas.microsoft.com/office/drawing/2014/main" id="{A01DB25B-6856-2246-81D4-A2DEAA1F1518}"/>
              </a:ext>
            </a:extLst>
          </p:cNvPr>
          <p:cNvSpPr txBox="1"/>
          <p:nvPr/>
        </p:nvSpPr>
        <p:spPr>
          <a:xfrm>
            <a:off x="10028420" y="5486400"/>
            <a:ext cx="239744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Demetris </a:t>
            </a:r>
            <a:r>
              <a:rPr kumimoji="0" lang="en-US" sz="1800" b="0" i="0" u="none" strike="noStrike" cap="none" spc="0" normalizeH="0" baseline="0" dirty="0" err="1">
                <a:ln>
                  <a:noFill/>
                </a:ln>
                <a:solidFill>
                  <a:srgbClr val="000000"/>
                </a:solidFill>
                <a:effectLst/>
                <a:uFillTx/>
                <a:latin typeface="+mj-lt"/>
                <a:ea typeface="+mj-ea"/>
                <a:cs typeface="+mj-cs"/>
                <a:sym typeface="Calibri"/>
              </a:rPr>
              <a:t>hadjisophocles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dirty="0" err="1"/>
              <a:t>Menelaos</a:t>
            </a:r>
            <a:r>
              <a:rPr lang="en-US" dirty="0"/>
              <a:t> </a:t>
            </a:r>
            <a:r>
              <a:rPr lang="en-US" dirty="0" err="1"/>
              <a:t>menelaou</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78837367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4" name="Овал 21">
            <a:extLst>
              <a:ext uri="{FF2B5EF4-FFF2-40B4-BE49-F238E27FC236}">
                <a16:creationId xmlns:a16="http://schemas.microsoft.com/office/drawing/2014/main" id="{2FF9420C-762B-C242-962F-B5192272D729}"/>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691912" y="1663864"/>
            <a:ext cx="5984513" cy="422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sz="3000" b="1" dirty="0">
                <a:solidFill>
                  <a:schemeClr val="tx1"/>
                </a:solidFill>
                <a:latin typeface="Arial" panose="020B0604020202020204" pitchFamily="34" charset="0"/>
                <a:cs typeface="Arial" panose="020B0604020202020204" pitchFamily="34" charset="0"/>
              </a:rPr>
              <a:t>FINANCIALS</a:t>
            </a:r>
          </a:p>
        </p:txBody>
      </p:sp>
      <p:sp>
        <p:nvSpPr>
          <p:cNvPr id="5" name="TextBox 4">
            <a:extLst>
              <a:ext uri="{FF2B5EF4-FFF2-40B4-BE49-F238E27FC236}">
                <a16:creationId xmlns:a16="http://schemas.microsoft.com/office/drawing/2014/main" id="{EB3396E6-2679-1B45-8950-1A0848B61FAC}"/>
              </a:ext>
            </a:extLst>
          </p:cNvPr>
          <p:cNvSpPr txBox="1"/>
          <p:nvPr/>
        </p:nvSpPr>
        <p:spPr>
          <a:xfrm>
            <a:off x="329185" y="2580112"/>
            <a:ext cx="11058474"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i="1" dirty="0"/>
              <a:t>In a booming 20 </a:t>
            </a:r>
            <a:r>
              <a:rPr lang="en-US" dirty="0"/>
              <a:t>……</a:t>
            </a:r>
          </a:p>
          <a:p>
            <a:r>
              <a:rPr lang="en-US" dirty="0"/>
              <a:t>Projections &amp; goals in year 1</a:t>
            </a:r>
          </a:p>
          <a:p>
            <a:endParaRPr lang="en-US" dirty="0"/>
          </a:p>
          <a:p>
            <a:r>
              <a:rPr lang="en-US" dirty="0"/>
              <a:t>Break even, </a:t>
            </a:r>
          </a:p>
          <a:p>
            <a:r>
              <a:rPr lang="en-US" dirty="0"/>
              <a:t>users/learners (how to engage with them – these people are either following us on </a:t>
            </a:r>
            <a:r>
              <a:rPr lang="en-US" dirty="0" err="1"/>
              <a:t>wechat</a:t>
            </a:r>
            <a:r>
              <a:rPr lang="en-US" dirty="0"/>
              <a:t>/weibo/</a:t>
            </a:r>
            <a:r>
              <a:rPr lang="en-US" dirty="0" err="1"/>
              <a:t>tiktok</a:t>
            </a:r>
            <a:r>
              <a:rPr lang="en-US" dirty="0"/>
              <a:t>, member in</a:t>
            </a:r>
          </a:p>
          <a:p>
            <a:r>
              <a:rPr lang="en-US" dirty="0"/>
              <a:t>A </a:t>
            </a:r>
            <a:r>
              <a:rPr lang="en-US" dirty="0" err="1"/>
              <a:t>wechat</a:t>
            </a:r>
            <a:r>
              <a:rPr lang="en-US" dirty="0"/>
              <a:t> group, subscribed for our mailing list, attended any offline/online event/ goals</a:t>
            </a:r>
          </a:p>
          <a:p>
            <a:br>
              <a:rPr lang="en-US" dirty="0"/>
            </a:b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2353072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4" name="Овал 21">
            <a:extLst>
              <a:ext uri="{FF2B5EF4-FFF2-40B4-BE49-F238E27FC236}">
                <a16:creationId xmlns:a16="http://schemas.microsoft.com/office/drawing/2014/main" id="{2FF9420C-762B-C242-962F-B5192272D729}"/>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691912" y="1663864"/>
            <a:ext cx="5984513" cy="422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sz="3000" b="1" dirty="0">
                <a:solidFill>
                  <a:schemeClr val="tx1"/>
                </a:solidFill>
                <a:latin typeface="Arial" panose="020B0604020202020204" pitchFamily="34" charset="0"/>
                <a:cs typeface="Arial" panose="020B0604020202020204" pitchFamily="34" charset="0"/>
              </a:rPr>
              <a:t>NEXT STEPS</a:t>
            </a:r>
          </a:p>
        </p:txBody>
      </p:sp>
      <p:sp>
        <p:nvSpPr>
          <p:cNvPr id="5" name="TextBox 4">
            <a:extLst>
              <a:ext uri="{FF2B5EF4-FFF2-40B4-BE49-F238E27FC236}">
                <a16:creationId xmlns:a16="http://schemas.microsoft.com/office/drawing/2014/main" id="{EB3396E6-2679-1B45-8950-1A0848B61FAC}"/>
              </a:ext>
            </a:extLst>
          </p:cNvPr>
          <p:cNvSpPr txBox="1"/>
          <p:nvPr/>
        </p:nvSpPr>
        <p:spPr>
          <a:xfrm>
            <a:off x="329185" y="2580112"/>
            <a:ext cx="6996465"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i="1" dirty="0"/>
              <a:t>Considering different ways to improve what we do and grow our userbase</a:t>
            </a:r>
          </a:p>
          <a:p>
            <a:endParaRPr lang="en-US" i="1" dirty="0"/>
          </a:p>
          <a:p>
            <a:r>
              <a:rPr lang="en-US" i="1" dirty="0"/>
              <a:t>Expand to other major cities in China</a:t>
            </a:r>
          </a:p>
          <a:p>
            <a:r>
              <a:rPr lang="en-US" i="1" dirty="0"/>
              <a:t>Ultimate </a:t>
            </a:r>
            <a:r>
              <a:rPr lang="en-US" i="1" dirty="0" err="1"/>
              <a:t>behive</a:t>
            </a:r>
            <a:r>
              <a:rPr lang="en-US" i="1" dirty="0"/>
              <a:t> experience</a:t>
            </a:r>
          </a:p>
          <a:p>
            <a:r>
              <a:rPr lang="en-US" i="1" dirty="0"/>
              <a:t>Mentorship platform</a:t>
            </a:r>
          </a:p>
          <a:p>
            <a:r>
              <a:rPr lang="en-US" i="1" dirty="0"/>
              <a:t>Recruitment</a:t>
            </a:r>
            <a:endParaRPr lang="en-US" dirty="0"/>
          </a:p>
          <a:p>
            <a:r>
              <a:rPr lang="en-US" dirty="0"/>
              <a:t>B2b </a:t>
            </a:r>
          </a:p>
          <a:p>
            <a:endParaRPr lang="en-US" dirty="0"/>
          </a:p>
          <a:p>
            <a:r>
              <a:rPr lang="en-US" dirty="0"/>
              <a:t>First year = capture our audience, amplify our reach  &amp; then explore</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151584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Прямоугольник 14"/>
          <p:cNvSpPr/>
          <p:nvPr/>
        </p:nvSpPr>
        <p:spPr>
          <a:xfrm>
            <a:off x="384316" y="4041"/>
            <a:ext cx="516631" cy="6853960"/>
          </a:xfrm>
          <a:prstGeom prst="rect">
            <a:avLst/>
          </a:prstGeom>
          <a:solidFill>
            <a:srgbClr val="FF9547"/>
          </a:solidFill>
          <a:ln w="12700">
            <a:miter lim="400000"/>
          </a:ln>
        </p:spPr>
        <p:txBody>
          <a:bodyPr lIns="45719" rIns="45719" anchor="ctr"/>
          <a:lstStyle/>
          <a:p>
            <a:pPr algn="ctr">
              <a:defRPr>
                <a:solidFill>
                  <a:srgbClr val="FFFFFF"/>
                </a:solidFill>
              </a:defRPr>
            </a:pPr>
            <a:endParaRPr/>
          </a:p>
        </p:txBody>
      </p:sp>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1061019" y="341402"/>
            <a:ext cx="10787545" cy="923787"/>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1055318" y="5797295"/>
            <a:ext cx="10787545" cy="788305"/>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3" name="TextBox 2">
            <a:extLst>
              <a:ext uri="{FF2B5EF4-FFF2-40B4-BE49-F238E27FC236}">
                <a16:creationId xmlns:a16="http://schemas.microsoft.com/office/drawing/2014/main" id="{3EEC663B-78F1-6C4D-A995-36FB8FE68E5F}"/>
              </a:ext>
            </a:extLst>
          </p:cNvPr>
          <p:cNvSpPr txBox="1"/>
          <p:nvPr/>
        </p:nvSpPr>
        <p:spPr>
          <a:xfrm>
            <a:off x="2588829" y="2081478"/>
            <a:ext cx="4888516"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fontAlgn="base"/>
            <a:r>
              <a:rPr lang="en-US" sz="2000" b="1" dirty="0">
                <a:latin typeface="Helvetica" pitchFamily="2" charset="0"/>
              </a:rPr>
              <a:t>Problem opportunity</a:t>
            </a:r>
          </a:p>
          <a:p>
            <a:pPr fontAlgn="base"/>
            <a:r>
              <a:rPr lang="en-US" sz="2000" b="1" dirty="0">
                <a:latin typeface="Helvetica" pitchFamily="2" charset="0"/>
              </a:rPr>
              <a:t>Our Experience  </a:t>
            </a:r>
          </a:p>
          <a:p>
            <a:pPr fontAlgn="base"/>
            <a:r>
              <a:rPr lang="en-US" sz="2000" b="1" dirty="0">
                <a:latin typeface="Helvetica" pitchFamily="2" charset="0"/>
              </a:rPr>
              <a:t>Our Solution</a:t>
            </a:r>
          </a:p>
          <a:p>
            <a:pPr fontAlgn="base"/>
            <a:r>
              <a:rPr lang="en-US" sz="2000" b="1" dirty="0">
                <a:latin typeface="Helvetica" pitchFamily="2" charset="0"/>
              </a:rPr>
              <a:t>Underlying Magic (angel)</a:t>
            </a:r>
          </a:p>
          <a:p>
            <a:pPr fontAlgn="base"/>
            <a:r>
              <a:rPr lang="en-US" sz="2000" b="1" dirty="0">
                <a:latin typeface="Helvetica" pitchFamily="2" charset="0"/>
              </a:rPr>
              <a:t>Business Model (</a:t>
            </a:r>
            <a:r>
              <a:rPr lang="en-US" sz="2000" b="1" dirty="0" err="1">
                <a:latin typeface="Helvetica" pitchFamily="2" charset="0"/>
              </a:rPr>
              <a:t>harris</a:t>
            </a:r>
            <a:r>
              <a:rPr lang="en-US" sz="2000" b="1" dirty="0">
                <a:latin typeface="Helvetica" pitchFamily="2" charset="0"/>
              </a:rPr>
              <a:t>)</a:t>
            </a:r>
          </a:p>
          <a:p>
            <a:pPr fontAlgn="base"/>
            <a:r>
              <a:rPr lang="en-US" sz="2000" b="1" dirty="0">
                <a:latin typeface="Helvetica" pitchFamily="2" charset="0"/>
              </a:rPr>
              <a:t>Go-to-Market plan (</a:t>
            </a:r>
            <a:r>
              <a:rPr lang="en-US" sz="2000" b="1" dirty="0" err="1">
                <a:latin typeface="Helvetica" pitchFamily="2" charset="0"/>
              </a:rPr>
              <a:t>laura</a:t>
            </a:r>
            <a:r>
              <a:rPr lang="en-US" sz="2000" b="1" dirty="0">
                <a:latin typeface="Helvetica" pitchFamily="2" charset="0"/>
              </a:rPr>
              <a:t>)</a:t>
            </a:r>
          </a:p>
          <a:p>
            <a:pPr fontAlgn="base"/>
            <a:r>
              <a:rPr lang="en-US" sz="2000" b="1" dirty="0">
                <a:latin typeface="Helvetica" pitchFamily="2" charset="0"/>
              </a:rPr>
              <a:t>Competitive Analysis </a:t>
            </a:r>
          </a:p>
          <a:p>
            <a:pPr fontAlgn="base"/>
            <a:r>
              <a:rPr lang="en-US" sz="2000" b="1" dirty="0">
                <a:latin typeface="Helvetica" pitchFamily="2" charset="0"/>
              </a:rPr>
              <a:t>Management Team</a:t>
            </a:r>
          </a:p>
          <a:p>
            <a:pPr fontAlgn="base"/>
            <a:r>
              <a:rPr lang="en-US" sz="2000" b="1" dirty="0">
                <a:latin typeface="Helvetica" pitchFamily="2" charset="0"/>
              </a:rPr>
              <a:t>Financials (</a:t>
            </a:r>
            <a:r>
              <a:rPr lang="en-US" sz="2000" b="1" dirty="0" err="1">
                <a:latin typeface="Helvetica" pitchFamily="2" charset="0"/>
              </a:rPr>
              <a:t>harris</a:t>
            </a:r>
            <a:r>
              <a:rPr lang="en-US" sz="2000" b="1" dirty="0">
                <a:latin typeface="Helvetica" pitchFamily="2" charset="0"/>
              </a:rPr>
              <a:t>) </a:t>
            </a:r>
          </a:p>
          <a:p>
            <a:pPr fontAlgn="base"/>
            <a:r>
              <a:rPr lang="en-US" sz="2000" b="1" dirty="0">
                <a:latin typeface="Helvetica" pitchFamily="2" charset="0"/>
              </a:rPr>
              <a:t>Future plans (mentorship, recruitment) </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kumimoji="0" lang="en-US" sz="2000" b="1"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endParaRPr>
          </a:p>
          <a:p>
            <a:pPr marL="342900" marR="0" indent="-342900" algn="l" defTabSz="914400" rtl="0" fontAlgn="auto" latinLnBrk="0" hangingPunct="0">
              <a:lnSpc>
                <a:spcPct val="100000"/>
              </a:lnSpc>
              <a:spcBef>
                <a:spcPts val="0"/>
              </a:spcBef>
              <a:spcAft>
                <a:spcPts val="0"/>
              </a:spcAft>
              <a:buClrTx/>
              <a:buSzTx/>
              <a:buFontTx/>
              <a:buAutoNum type="arabicPeriod"/>
              <a:tabLst/>
            </a:pPr>
            <a:endParaRPr kumimoji="0" lang="en-US" sz="2000" b="1"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endParaRPr>
          </a:p>
        </p:txBody>
      </p:sp>
      <p:sp>
        <p:nvSpPr>
          <p:cNvPr id="12" name="Овал 21">
            <a:extLst>
              <a:ext uri="{FF2B5EF4-FFF2-40B4-BE49-F238E27FC236}">
                <a16:creationId xmlns:a16="http://schemas.microsoft.com/office/drawing/2014/main" id="{91E7621F-A7FB-944C-A33C-12F489AA7A8D}"/>
              </a:ext>
            </a:extLst>
          </p:cNvPr>
          <p:cNvSpPr/>
          <p:nvPr/>
        </p:nvSpPr>
        <p:spPr>
          <a:xfrm>
            <a:off x="1099257" y="1265188"/>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3" name="TextBox 7">
            <a:extLst>
              <a:ext uri="{FF2B5EF4-FFF2-40B4-BE49-F238E27FC236}">
                <a16:creationId xmlns:a16="http://schemas.microsoft.com/office/drawing/2014/main" id="{443294A5-11CB-BD45-8E13-560B9E7C177A}"/>
              </a:ext>
            </a:extLst>
          </p:cNvPr>
          <p:cNvSpPr txBox="1"/>
          <p:nvPr/>
        </p:nvSpPr>
        <p:spPr>
          <a:xfrm>
            <a:off x="2163168" y="1420823"/>
            <a:ext cx="5984513" cy="673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sz="5000" b="1" dirty="0">
                <a:latin typeface="Helvetica" pitchFamily="2" charset="0"/>
                <a:cs typeface="Arial" panose="020B0604020202020204" pitchFamily="34" charset="0"/>
              </a:rPr>
              <a:t>Contents </a:t>
            </a:r>
          </a:p>
        </p:txBody>
      </p:sp>
    </p:spTree>
    <p:extLst>
      <p:ext uri="{BB962C8B-B14F-4D97-AF65-F5344CB8AC3E}">
        <p14:creationId xmlns:p14="http://schemas.microsoft.com/office/powerpoint/2010/main" val="118130282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9951CA6F-CA36-5949-A5F0-FA3F60CA4306}"/>
              </a:ext>
            </a:extLst>
          </p:cNvPr>
          <p:cNvSpPr/>
          <p:nvPr/>
        </p:nvSpPr>
        <p:spPr>
          <a:xfrm>
            <a:off x="4461603" y="2598623"/>
            <a:ext cx="2859074" cy="2648625"/>
          </a:xfrm>
          <a:prstGeom prst="rect">
            <a:avLst/>
          </a:prstGeom>
          <a:solidFill>
            <a:srgbClr val="FFFFFF"/>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6" name="Прямоугольник 16"/>
          <p:cNvSpPr/>
          <p:nvPr/>
        </p:nvSpPr>
        <p:spPr>
          <a:xfrm>
            <a:off x="166185" y="327114"/>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604301" y="1782451"/>
            <a:ext cx="10123873" cy="35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solidFill>
                  <a:schemeClr val="tx1"/>
                </a:solidFill>
                <a:latin typeface="Arial" panose="020B0604020202020204" pitchFamily="34" charset="0"/>
                <a:cs typeface="Arial" panose="020B0604020202020204" pitchFamily="34" charset="0"/>
              </a:rPr>
              <a:t>Products | </a:t>
            </a:r>
            <a:r>
              <a:rPr lang="zh-CN" altLang="en-US" b="1" dirty="0">
                <a:solidFill>
                  <a:schemeClr val="tx1"/>
                </a:solidFill>
                <a:latin typeface="Arial" panose="020B0604020202020204" pitchFamily="34" charset="0"/>
                <a:cs typeface="Arial" panose="020B0604020202020204" pitchFamily="34" charset="0"/>
              </a:rPr>
              <a:t>产品</a:t>
            </a:r>
            <a:r>
              <a:rPr lang="en-US" altLang="zh-CN" b="1" dirty="0">
                <a:solidFill>
                  <a:srgbClr val="FF0000"/>
                </a:solidFill>
                <a:latin typeface="Arial" panose="020B0604020202020204" pitchFamily="34" charset="0"/>
                <a:cs typeface="Arial" panose="020B0604020202020204" pitchFamily="34" charset="0"/>
              </a:rPr>
              <a:t> </a:t>
            </a:r>
          </a:p>
        </p:txBody>
      </p:sp>
      <p:sp>
        <p:nvSpPr>
          <p:cNvPr id="16" name="Овал 21">
            <a:extLst>
              <a:ext uri="{FF2B5EF4-FFF2-40B4-BE49-F238E27FC236}">
                <a16:creationId xmlns:a16="http://schemas.microsoft.com/office/drawing/2014/main" id="{1D585B48-1294-6B48-AF30-B93E4A100DE2}"/>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49" name="Rectangle 48">
            <a:extLst>
              <a:ext uri="{FF2B5EF4-FFF2-40B4-BE49-F238E27FC236}">
                <a16:creationId xmlns:a16="http://schemas.microsoft.com/office/drawing/2014/main" id="{60A2D5D5-8551-1346-A63E-8F6554740975}"/>
              </a:ext>
            </a:extLst>
          </p:cNvPr>
          <p:cNvSpPr/>
          <p:nvPr/>
        </p:nvSpPr>
        <p:spPr>
          <a:xfrm>
            <a:off x="1726451" y="5344853"/>
            <a:ext cx="1018227" cy="923330"/>
          </a:xfrm>
          <a:prstGeom prst="rect">
            <a:avLst/>
          </a:prstGeom>
        </p:spPr>
        <p:txBody>
          <a:bodyPr wrap="none">
            <a:spAutoFit/>
          </a:bodyPr>
          <a:lstStyle/>
          <a:p>
            <a:pPr lvl="0" algn="ctr"/>
            <a:r>
              <a:rPr lang="en-US" b="1" dirty="0">
                <a:solidFill>
                  <a:schemeClr val="tx1"/>
                </a:solidFill>
                <a:latin typeface="Arial" panose="020B0604020202020204" pitchFamily="34" charset="0"/>
                <a:cs typeface="Arial" panose="020B0604020202020204" pitchFamily="34" charset="0"/>
              </a:rPr>
              <a:t>Current</a:t>
            </a:r>
          </a:p>
          <a:p>
            <a:pPr lvl="0" algn="ctr"/>
            <a:r>
              <a:rPr lang="zh-CN" altLang="en-US" b="1" dirty="0">
                <a:solidFill>
                  <a:schemeClr val="tx1"/>
                </a:solidFill>
                <a:latin typeface="Arial" panose="020B0604020202020204" pitchFamily="34" charset="0"/>
                <a:cs typeface="Arial" panose="020B0604020202020204" pitchFamily="34" charset="0"/>
              </a:rPr>
              <a:t>已出品</a:t>
            </a:r>
            <a:endParaRPr lang="en-US" b="1" dirty="0">
              <a:solidFill>
                <a:schemeClr val="tx1"/>
              </a:solidFill>
              <a:latin typeface="Arial" panose="020B0604020202020204" pitchFamily="34" charset="0"/>
              <a:cs typeface="Arial" panose="020B0604020202020204" pitchFamily="34" charset="0"/>
            </a:endParaRPr>
          </a:p>
          <a:p>
            <a:pPr lvl="0" algn="ctr"/>
            <a:endParaRPr lang="en-US" b="1" dirty="0">
              <a:solidFill>
                <a:schemeClr val="tx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43243A8E-9FFA-9646-85EF-8B86DA5C8513}"/>
              </a:ext>
            </a:extLst>
          </p:cNvPr>
          <p:cNvSpPr/>
          <p:nvPr/>
        </p:nvSpPr>
        <p:spPr>
          <a:xfrm>
            <a:off x="5252439" y="5344853"/>
            <a:ext cx="1120820" cy="923330"/>
          </a:xfrm>
          <a:prstGeom prst="rect">
            <a:avLst/>
          </a:prstGeom>
        </p:spPr>
        <p:txBody>
          <a:bodyPr wrap="none">
            <a:spAutoFit/>
          </a:bodyPr>
          <a:lstStyle/>
          <a:p>
            <a:pPr lvl="0" algn="ctr"/>
            <a:r>
              <a:rPr lang="en-US" b="1" dirty="0">
                <a:solidFill>
                  <a:schemeClr val="tx1"/>
                </a:solidFill>
                <a:latin typeface="Arial" panose="020B0604020202020204" pitchFamily="34" charset="0"/>
                <a:cs typeface="Arial" panose="020B0604020202020204" pitchFamily="34" charset="0"/>
              </a:rPr>
              <a:t>In works</a:t>
            </a:r>
          </a:p>
          <a:p>
            <a:pPr lvl="0" algn="ctr"/>
            <a:r>
              <a:rPr lang="zh-CN" altLang="en-US" b="1" dirty="0">
                <a:solidFill>
                  <a:schemeClr val="tx1"/>
                </a:solidFill>
                <a:latin typeface="Arial" panose="020B0604020202020204" pitchFamily="34" charset="0"/>
                <a:cs typeface="Arial" panose="020B0604020202020204" pitchFamily="34" charset="0"/>
              </a:rPr>
              <a:t>研发中</a:t>
            </a:r>
            <a:endParaRPr lang="en-US" altLang="zh-CN" b="1" dirty="0">
              <a:solidFill>
                <a:schemeClr val="tx1"/>
              </a:solidFill>
              <a:latin typeface="Arial" panose="020B0604020202020204" pitchFamily="34" charset="0"/>
              <a:cs typeface="Arial" panose="020B0604020202020204" pitchFamily="34" charset="0"/>
            </a:endParaRPr>
          </a:p>
          <a:p>
            <a:pPr lvl="0" algn="ctr"/>
            <a:endParaRPr lang="en-US" b="1"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3C05A54-95F3-D94D-B9EE-B341A16BA614}"/>
              </a:ext>
            </a:extLst>
          </p:cNvPr>
          <p:cNvSpPr/>
          <p:nvPr/>
        </p:nvSpPr>
        <p:spPr>
          <a:xfrm>
            <a:off x="8955694" y="5344853"/>
            <a:ext cx="902811" cy="646331"/>
          </a:xfrm>
          <a:prstGeom prst="rect">
            <a:avLst/>
          </a:prstGeom>
        </p:spPr>
        <p:txBody>
          <a:bodyPr wrap="none">
            <a:spAutoFit/>
          </a:bodyPr>
          <a:lstStyle/>
          <a:p>
            <a:pPr lvl="0" algn="ctr"/>
            <a:r>
              <a:rPr lang="en-US" b="1" dirty="0">
                <a:solidFill>
                  <a:schemeClr val="tx1"/>
                </a:solidFill>
                <a:latin typeface="Arial" panose="020B0604020202020204" pitchFamily="34" charset="0"/>
                <a:cs typeface="Arial" panose="020B0604020202020204" pitchFamily="34" charset="0"/>
              </a:rPr>
              <a:t>Future</a:t>
            </a:r>
            <a:endParaRPr lang="en-US" altLang="zh-CN" b="1" dirty="0">
              <a:solidFill>
                <a:schemeClr val="tx1"/>
              </a:solidFill>
              <a:latin typeface="Arial" panose="020B0604020202020204" pitchFamily="34" charset="0"/>
              <a:cs typeface="Arial" panose="020B0604020202020204" pitchFamily="34" charset="0"/>
            </a:endParaRPr>
          </a:p>
          <a:p>
            <a:pPr lvl="0" algn="ctr"/>
            <a:r>
              <a:rPr lang="zh-CN" altLang="en-US" b="1" dirty="0">
                <a:solidFill>
                  <a:schemeClr val="tx1"/>
                </a:solidFill>
                <a:latin typeface="Arial" panose="020B0604020202020204" pitchFamily="34" charset="0"/>
                <a:cs typeface="Arial" panose="020B0604020202020204" pitchFamily="34" charset="0"/>
              </a:rPr>
              <a:t>下一步</a:t>
            </a:r>
            <a:endParaRPr lang="en-US" b="1"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4268FD0-BDCB-D84D-A110-DA92CED8F7D6}"/>
              </a:ext>
            </a:extLst>
          </p:cNvPr>
          <p:cNvSpPr/>
          <p:nvPr/>
        </p:nvSpPr>
        <p:spPr>
          <a:xfrm>
            <a:off x="932637" y="2598624"/>
            <a:ext cx="2859074" cy="2648625"/>
          </a:xfrm>
          <a:prstGeom prst="rect">
            <a:avLst/>
          </a:prstGeom>
          <a:solidFill>
            <a:srgbClr val="FFFFFF"/>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2D07137C-CA9A-8C41-AD9D-74247E4D5FE9}"/>
              </a:ext>
            </a:extLst>
          </p:cNvPr>
          <p:cNvSpPr txBox="1"/>
          <p:nvPr/>
        </p:nvSpPr>
        <p:spPr>
          <a:xfrm>
            <a:off x="4610662" y="3215609"/>
            <a:ext cx="2560955" cy="1560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171450" lvl="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Long-term Programs</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长期项目</a:t>
            </a:r>
            <a:endParaRPr lang="en-US" kern="1200" dirty="0">
              <a:solidFill>
                <a:schemeClr val="tx1"/>
              </a:solidFill>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On-the-Job Simulation</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特定职位情景模拟</a:t>
            </a:r>
            <a:endParaRPr lang="en-US" kern="1200" dirty="0">
              <a:solidFill>
                <a:schemeClr val="tx1"/>
              </a:solidFill>
              <a:latin typeface="Arial" panose="020B0604020202020204" pitchFamily="34" charset="0"/>
              <a:cs typeface="Arial" panose="020B0604020202020204" pitchFamily="34" charset="0"/>
            </a:endParaRPr>
          </a:p>
          <a:p>
            <a:pPr marL="0" marR="0" indent="0"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64" name="Rectangle 63">
            <a:extLst>
              <a:ext uri="{FF2B5EF4-FFF2-40B4-BE49-F238E27FC236}">
                <a16:creationId xmlns:a16="http://schemas.microsoft.com/office/drawing/2014/main" id="{9138B2DE-7428-0847-997A-B7BE64FA45CC}"/>
              </a:ext>
            </a:extLst>
          </p:cNvPr>
          <p:cNvSpPr/>
          <p:nvPr/>
        </p:nvSpPr>
        <p:spPr>
          <a:xfrm>
            <a:off x="7964246" y="2595335"/>
            <a:ext cx="2859074" cy="2648625"/>
          </a:xfrm>
          <a:prstGeom prst="rect">
            <a:avLst/>
          </a:prstGeom>
          <a:solidFill>
            <a:srgbClr val="FFFFFF"/>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04304204-2AF0-2C41-89E3-DAEA2A6E4E8F}"/>
              </a:ext>
            </a:extLst>
          </p:cNvPr>
          <p:cNvSpPr txBox="1"/>
          <p:nvPr/>
        </p:nvSpPr>
        <p:spPr>
          <a:xfrm>
            <a:off x="8327593" y="2748099"/>
            <a:ext cx="2441372" cy="2751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lvl="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Leadership Boards</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领导力排行榜</a:t>
            </a:r>
            <a:endParaRPr lang="en-US" kern="1200" dirty="0">
              <a:solidFill>
                <a:schemeClr val="tx1"/>
              </a:solidFill>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Certification</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证书</a:t>
            </a:r>
            <a:endParaRPr lang="en-US" kern="1200" dirty="0">
              <a:solidFill>
                <a:schemeClr val="tx1"/>
              </a:solidFill>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Website Optimization</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网站优化</a:t>
            </a:r>
            <a:endParaRPr lang="en-US" kern="1200" dirty="0">
              <a:solidFill>
                <a:schemeClr val="tx1"/>
              </a:solidFill>
              <a:latin typeface="Arial" panose="020B0604020202020204" pitchFamily="34" charset="0"/>
              <a:cs typeface="Arial" panose="020B0604020202020204" pitchFamily="34" charset="0"/>
            </a:endParaRPr>
          </a:p>
          <a:p>
            <a:pPr marL="17145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Online courses</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在线课程</a:t>
            </a:r>
            <a:endParaRPr lang="en-US" kern="1200" dirty="0">
              <a:solidFill>
                <a:schemeClr val="tx1"/>
              </a:solidFill>
              <a:latin typeface="Arial" panose="020B0604020202020204" pitchFamily="34" charset="0"/>
              <a:cs typeface="Arial" panose="020B0604020202020204" pitchFamily="34" charset="0"/>
            </a:endParaRPr>
          </a:p>
          <a:p>
            <a:pPr marL="0" marR="0" indent="0"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65" name="TextBox 64">
            <a:extLst>
              <a:ext uri="{FF2B5EF4-FFF2-40B4-BE49-F238E27FC236}">
                <a16:creationId xmlns:a16="http://schemas.microsoft.com/office/drawing/2014/main" id="{067862E7-F34A-EC4D-A995-83FCCF9954DB}"/>
              </a:ext>
            </a:extLst>
          </p:cNvPr>
          <p:cNvSpPr txBox="1"/>
          <p:nvPr/>
        </p:nvSpPr>
        <p:spPr>
          <a:xfrm>
            <a:off x="1227226" y="2760747"/>
            <a:ext cx="2163411" cy="24745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Skills workshops</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技能工作坊</a:t>
            </a:r>
            <a:endParaRPr lang="en-US" dirty="0">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Membership</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会员制</a:t>
            </a:r>
            <a:endParaRPr lang="en-US" dirty="0">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Networking events</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社交活动</a:t>
            </a:r>
            <a:endParaRPr lang="en-US" dirty="0">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Job fairs</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招聘会</a:t>
            </a:r>
            <a:endParaRPr lang="en-US"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2208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Прямоугольник 16"/>
          <p:cNvSpPr/>
          <p:nvPr/>
        </p:nvSpPr>
        <p:spPr>
          <a:xfrm>
            <a:off x="166185" y="327114"/>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5" y="6115051"/>
            <a:ext cx="11513678" cy="742950"/>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604301" y="1325255"/>
            <a:ext cx="10123873" cy="35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solidFill>
                  <a:schemeClr val="tx1"/>
                </a:solidFill>
                <a:latin typeface="Arial" panose="020B0604020202020204" pitchFamily="34" charset="0"/>
                <a:cs typeface="Arial" panose="020B0604020202020204" pitchFamily="34" charset="0"/>
              </a:rPr>
              <a:t>Current Products | </a:t>
            </a:r>
            <a:r>
              <a:rPr lang="zh-CN" altLang="en-US" b="1" dirty="0">
                <a:solidFill>
                  <a:schemeClr val="tx1"/>
                </a:solidFill>
                <a:latin typeface="Arial" panose="020B0604020202020204" pitchFamily="34" charset="0"/>
                <a:cs typeface="Arial" panose="020B0604020202020204" pitchFamily="34" charset="0"/>
              </a:rPr>
              <a:t>现有产品</a:t>
            </a:r>
            <a:r>
              <a:rPr lang="en-US" altLang="zh-CN" b="1" dirty="0">
                <a:solidFill>
                  <a:schemeClr val="tx1"/>
                </a:solidFill>
                <a:latin typeface="Arial" panose="020B0604020202020204" pitchFamily="34" charset="0"/>
                <a:cs typeface="Arial" panose="020B0604020202020204" pitchFamily="34" charset="0"/>
              </a:rPr>
              <a:t> </a:t>
            </a:r>
          </a:p>
        </p:txBody>
      </p:sp>
      <p:sp>
        <p:nvSpPr>
          <p:cNvPr id="16" name="Овал 21">
            <a:extLst>
              <a:ext uri="{FF2B5EF4-FFF2-40B4-BE49-F238E27FC236}">
                <a16:creationId xmlns:a16="http://schemas.microsoft.com/office/drawing/2014/main" id="{1D585B48-1294-6B48-AF30-B93E4A100DE2}"/>
              </a:ext>
            </a:extLst>
          </p:cNvPr>
          <p:cNvSpPr/>
          <p:nvPr/>
        </p:nvSpPr>
        <p:spPr>
          <a:xfrm>
            <a:off x="577748" y="949301"/>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2" name="TextBox 1">
            <a:extLst>
              <a:ext uri="{FF2B5EF4-FFF2-40B4-BE49-F238E27FC236}">
                <a16:creationId xmlns:a16="http://schemas.microsoft.com/office/drawing/2014/main" id="{D2ACEAC8-DB81-4045-9198-6E5B45DF0D30}"/>
              </a:ext>
            </a:extLst>
          </p:cNvPr>
          <p:cNvSpPr txBox="1"/>
          <p:nvPr/>
        </p:nvSpPr>
        <p:spPr>
          <a:xfrm>
            <a:off x="409046" y="1875404"/>
            <a:ext cx="5560117"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latin typeface="Arial" panose="020B0604020202020204" pitchFamily="34" charset="0"/>
                <a:cs typeface="Arial" panose="020B0604020202020204" pitchFamily="34" charset="0"/>
              </a:rPr>
              <a:t>Our interactive workshops allow participants to practice and develop 21</a:t>
            </a:r>
            <a:r>
              <a:rPr lang="en-US" baseline="30000" dirty="0">
                <a:latin typeface="Arial" panose="020B0604020202020204" pitchFamily="34" charset="0"/>
                <a:cs typeface="Arial" panose="020B0604020202020204" pitchFamily="34" charset="0"/>
              </a:rPr>
              <a:t>st </a:t>
            </a:r>
            <a:r>
              <a:rPr lang="en-US" dirty="0">
                <a:latin typeface="Arial" panose="020B0604020202020204" pitchFamily="34" charset="0"/>
                <a:cs typeface="Arial" panose="020B0604020202020204" pitchFamily="34" charset="0"/>
              </a:rPr>
              <a:t> Century Skills, step out of their comfort zones and build their network in a safe and welcoming environment. </a:t>
            </a:r>
          </a:p>
          <a:p>
            <a:r>
              <a:rPr lang="zh-CN" altLang="en-US" dirty="0">
                <a:latin typeface="Arial" panose="020B0604020202020204" pitchFamily="34" charset="0"/>
                <a:cs typeface="Arial" panose="020B0604020202020204" pitchFamily="34" charset="0"/>
              </a:rPr>
              <a:t>我们的互动式工作坊能够让参与者锻炼他们的</a:t>
            </a:r>
            <a:r>
              <a:rPr lang="en-US" altLang="zh-CN" dirty="0">
                <a:latin typeface="Arial" panose="020B0604020202020204" pitchFamily="34" charset="0"/>
                <a:cs typeface="Arial" panose="020B0604020202020204" pitchFamily="34" charset="0"/>
              </a:rPr>
              <a:t>21</a:t>
            </a:r>
            <a:r>
              <a:rPr lang="zh-CN" altLang="en-US" dirty="0">
                <a:latin typeface="Arial" panose="020B0604020202020204" pitchFamily="34" charset="0"/>
                <a:cs typeface="Arial" panose="020B0604020202020204" pitchFamily="34" charset="0"/>
              </a:rPr>
              <a:t>世纪技能，跳出他们的舒适圈，在一个安全友爱的环境中培养自己的社交圈。</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Our promise:</a:t>
            </a:r>
          </a:p>
          <a:p>
            <a:pPr marL="0" marR="0" indent="0" algn="l" defTabSz="914400" rtl="0" fontAlgn="auto" latinLnBrk="0" hangingPunct="0">
              <a:lnSpc>
                <a:spcPct val="100000"/>
              </a:lnSpc>
              <a:spcBef>
                <a:spcPts val="0"/>
              </a:spcBef>
              <a:spcAft>
                <a:spcPts val="0"/>
              </a:spcAft>
              <a:buClrTx/>
              <a:buSzTx/>
              <a:buFontTx/>
              <a:buNone/>
              <a:tabLst/>
            </a:pPr>
            <a:r>
              <a:rPr lang="zh-CN" altLang="en-US" dirty="0">
                <a:latin typeface="Arial" panose="020B0604020202020204" pitchFamily="34" charset="0"/>
                <a:cs typeface="Arial" panose="020B0604020202020204" pitchFamily="34" charset="0"/>
              </a:rPr>
              <a:t>我们承诺：</a:t>
            </a:r>
            <a:endParaRPr lang="en-US" dirty="0">
              <a:latin typeface="Arial" panose="020B0604020202020204" pitchFamily="34" charset="0"/>
              <a:cs typeface="Arial" panose="020B0604020202020204" pitchFamily="34" charset="0"/>
            </a:endParaRPr>
          </a:p>
          <a:p>
            <a:pPr lvl="1">
              <a:buFont typeface="Arial" pitchFamily="34" charset="0"/>
              <a:buChar char="•"/>
            </a:pPr>
            <a:r>
              <a:rPr lang="en-US" dirty="0">
                <a:latin typeface="Arial" panose="020B0604020202020204" pitchFamily="34" charset="0"/>
                <a:cs typeface="Arial" panose="020B0604020202020204" pitchFamily="34" charset="0"/>
              </a:rPr>
              <a:t>Something new. For everyone. Every time.</a:t>
            </a:r>
          </a:p>
          <a:p>
            <a:pPr lvl="1">
              <a:buFont typeface="Arial" pitchFamily="34" charset="0"/>
              <a:buChar char="•"/>
            </a:pPr>
            <a:r>
              <a:rPr lang="zh-CN" altLang="en-US" dirty="0">
                <a:latin typeface="Arial" panose="020B0604020202020204" pitchFamily="34" charset="0"/>
                <a:cs typeface="Arial" panose="020B0604020202020204" pitchFamily="34" charset="0"/>
              </a:rPr>
              <a:t>每次活动都是给每个人准备的新体验。</a:t>
            </a:r>
            <a:endParaRPr lang="en-US" dirty="0">
              <a:latin typeface="Arial" panose="020B0604020202020204" pitchFamily="34" charset="0"/>
              <a:cs typeface="Arial" panose="020B0604020202020204" pitchFamily="34" charset="0"/>
            </a:endParaRPr>
          </a:p>
          <a:p>
            <a:pPr lvl="1">
              <a:buFont typeface="Arial" pitchFamily="34" charset="0"/>
              <a:buChar char="•"/>
            </a:pPr>
            <a:r>
              <a:rPr lang="en-US" dirty="0">
                <a:latin typeface="Arial" panose="020B0604020202020204" pitchFamily="34" charset="0"/>
                <a:cs typeface="Arial" panose="020B0604020202020204" pitchFamily="34" charset="0"/>
              </a:rPr>
              <a:t>Experiential learning.</a:t>
            </a:r>
          </a:p>
          <a:p>
            <a:pPr lvl="1">
              <a:buFont typeface="Arial" pitchFamily="34" charset="0"/>
              <a:buChar char="•"/>
            </a:pPr>
            <a:r>
              <a:rPr lang="zh-CN" altLang="en-US" dirty="0">
                <a:latin typeface="Arial" panose="020B0604020202020204" pitchFamily="34" charset="0"/>
                <a:cs typeface="Arial" panose="020B0604020202020204" pitchFamily="34" charset="0"/>
              </a:rPr>
              <a:t>体验式学习。</a:t>
            </a:r>
            <a:endParaRPr lang="en-US" dirty="0">
              <a:latin typeface="Arial" panose="020B0604020202020204" pitchFamily="34" charset="0"/>
              <a:cs typeface="Arial" panose="020B0604020202020204" pitchFamily="34" charset="0"/>
            </a:endParaRPr>
          </a:p>
          <a:p>
            <a:pPr lvl="1">
              <a:buFont typeface="Arial" pitchFamily="34" charset="0"/>
              <a:buChar char="•"/>
            </a:pPr>
            <a:r>
              <a:rPr lang="en-US" dirty="0">
                <a:latin typeface="Arial" panose="020B0604020202020204" pitchFamily="34" charset="0"/>
                <a:cs typeface="Arial" panose="020B0604020202020204" pitchFamily="34" charset="0"/>
              </a:rPr>
              <a:t>Non-judgmental but personally challenging.</a:t>
            </a:r>
          </a:p>
          <a:p>
            <a:pPr lvl="1">
              <a:buFont typeface="Arial" pitchFamily="34" charset="0"/>
              <a:buChar char="•"/>
            </a:pPr>
            <a:r>
              <a:rPr kumimoji="0" lang="zh-CN" alt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富有挑战性但不批判任何人。</a:t>
            </a: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21" name="Picture 20">
            <a:extLst>
              <a:ext uri="{FF2B5EF4-FFF2-40B4-BE49-F238E27FC236}">
                <a16:creationId xmlns:a16="http://schemas.microsoft.com/office/drawing/2014/main" id="{0C26D35E-CAE6-024A-AE1A-6E1361B48CF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12024" y="2136309"/>
            <a:ext cx="5516150" cy="3007299"/>
          </a:xfrm>
          <a:prstGeom prst="rect">
            <a:avLst/>
          </a:prstGeom>
        </p:spPr>
      </p:pic>
    </p:spTree>
    <p:extLst>
      <p:ext uri="{BB962C8B-B14F-4D97-AF65-F5344CB8AC3E}">
        <p14:creationId xmlns:p14="http://schemas.microsoft.com/office/powerpoint/2010/main" val="95522008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CA2BC9-E1AA-8149-AFF5-FAF934A85E24}"/>
              </a:ext>
            </a:extLst>
          </p:cNvPr>
          <p:cNvPicPr>
            <a:picLocks noChangeAspect="1"/>
          </p:cNvPicPr>
          <p:nvPr/>
        </p:nvPicPr>
        <p:blipFill>
          <a:blip r:embed="rId3"/>
          <a:stretch>
            <a:fillRect/>
          </a:stretch>
        </p:blipFill>
        <p:spPr>
          <a:xfrm>
            <a:off x="204718" y="3258306"/>
            <a:ext cx="3712881" cy="4744237"/>
          </a:xfrm>
          <a:prstGeom prst="rect">
            <a:avLst/>
          </a:prstGeom>
        </p:spPr>
      </p:pic>
      <p:pic>
        <p:nvPicPr>
          <p:cNvPr id="7" name="Picture 6">
            <a:extLst>
              <a:ext uri="{FF2B5EF4-FFF2-40B4-BE49-F238E27FC236}">
                <a16:creationId xmlns:a16="http://schemas.microsoft.com/office/drawing/2014/main" id="{E745DF8B-F207-0846-BFB0-4B92807B13D0}"/>
              </a:ext>
            </a:extLst>
          </p:cNvPr>
          <p:cNvPicPr>
            <a:picLocks noChangeAspect="1"/>
          </p:cNvPicPr>
          <p:nvPr/>
        </p:nvPicPr>
        <p:blipFill>
          <a:blip r:embed="rId4"/>
          <a:stretch>
            <a:fillRect/>
          </a:stretch>
        </p:blipFill>
        <p:spPr>
          <a:xfrm>
            <a:off x="1453722" y="3153454"/>
            <a:ext cx="3710834" cy="4741622"/>
          </a:xfrm>
          <a:prstGeom prst="rect">
            <a:avLst/>
          </a:prstGeom>
        </p:spPr>
      </p:pic>
      <p:pic>
        <p:nvPicPr>
          <p:cNvPr id="5" name="Picture 4">
            <a:extLst>
              <a:ext uri="{FF2B5EF4-FFF2-40B4-BE49-F238E27FC236}">
                <a16:creationId xmlns:a16="http://schemas.microsoft.com/office/drawing/2014/main" id="{20A0416D-58EB-3746-8FF8-F08B24AB51EB}"/>
              </a:ext>
            </a:extLst>
          </p:cNvPr>
          <p:cNvPicPr>
            <a:picLocks noChangeAspect="1"/>
          </p:cNvPicPr>
          <p:nvPr/>
        </p:nvPicPr>
        <p:blipFill>
          <a:blip r:embed="rId5"/>
          <a:stretch>
            <a:fillRect/>
          </a:stretch>
        </p:blipFill>
        <p:spPr>
          <a:xfrm>
            <a:off x="3537625" y="3153454"/>
            <a:ext cx="3759448" cy="4804407"/>
          </a:xfrm>
          <a:prstGeom prst="rect">
            <a:avLst/>
          </a:prstGeom>
        </p:spPr>
      </p:pic>
      <p:pic>
        <p:nvPicPr>
          <p:cNvPr id="3" name="Picture 2">
            <a:extLst>
              <a:ext uri="{FF2B5EF4-FFF2-40B4-BE49-F238E27FC236}">
                <a16:creationId xmlns:a16="http://schemas.microsoft.com/office/drawing/2014/main" id="{7263F391-BFFC-B843-A3B7-B004AAA07CD6}"/>
              </a:ext>
            </a:extLst>
          </p:cNvPr>
          <p:cNvPicPr>
            <a:picLocks noChangeAspect="1"/>
          </p:cNvPicPr>
          <p:nvPr/>
        </p:nvPicPr>
        <p:blipFill>
          <a:blip r:embed="rId6"/>
          <a:stretch>
            <a:fillRect/>
          </a:stretch>
        </p:blipFill>
        <p:spPr>
          <a:xfrm>
            <a:off x="5593834" y="3180892"/>
            <a:ext cx="3738497" cy="4776969"/>
          </a:xfrm>
          <a:prstGeom prst="rect">
            <a:avLst/>
          </a:prstGeom>
        </p:spPr>
      </p:pic>
      <p:pic>
        <p:nvPicPr>
          <p:cNvPr id="4" name="Picture 3">
            <a:extLst>
              <a:ext uri="{FF2B5EF4-FFF2-40B4-BE49-F238E27FC236}">
                <a16:creationId xmlns:a16="http://schemas.microsoft.com/office/drawing/2014/main" id="{0EC10963-19E1-284D-82DF-2F2DA83CED2B}"/>
              </a:ext>
            </a:extLst>
          </p:cNvPr>
          <p:cNvPicPr>
            <a:picLocks noChangeAspect="1"/>
          </p:cNvPicPr>
          <p:nvPr/>
        </p:nvPicPr>
        <p:blipFill>
          <a:blip r:embed="rId7"/>
          <a:stretch>
            <a:fillRect/>
          </a:stretch>
        </p:blipFill>
        <p:spPr>
          <a:xfrm>
            <a:off x="8142683" y="3186063"/>
            <a:ext cx="3734450" cy="4771798"/>
          </a:xfrm>
          <a:prstGeom prst="rect">
            <a:avLst/>
          </a:prstGeom>
        </p:spPr>
      </p:pic>
      <p:sp>
        <p:nvSpPr>
          <p:cNvPr id="116" name="Прямоугольник 16"/>
          <p:cNvSpPr/>
          <p:nvPr/>
        </p:nvSpPr>
        <p:spPr>
          <a:xfrm>
            <a:off x="166185" y="327114"/>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235818"/>
            <a:chOff x="0" y="0"/>
            <a:chExt cx="10787544" cy="1726864"/>
          </a:xfrm>
        </p:grpSpPr>
        <p:pic>
          <p:nvPicPr>
            <p:cNvPr id="117" name="Рисунок 18" descr="Рисунок 18"/>
            <p:cNvPicPr>
              <a:picLocks noChangeAspect="1"/>
            </p:cNvPicPr>
            <p:nvPr/>
          </p:nvPicPr>
          <p:blipFill>
            <a:blip r:embed="rId8">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34888" y="6410958"/>
            <a:ext cx="11513678" cy="413449"/>
            <a:chOff x="0" y="-205"/>
            <a:chExt cx="10787544" cy="1727070"/>
          </a:xfrm>
        </p:grpSpPr>
        <p:pic>
          <p:nvPicPr>
            <p:cNvPr id="121" name="Рисунок 24" descr="Рисунок 24"/>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pic>
          <p:nvPicPr>
            <p:cNvPr id="120" name="Рисунок 23" descr="Рисунок 23"/>
            <p:cNvPicPr>
              <a:picLocks noChangeAspect="1"/>
            </p:cNvPicPr>
            <p:nvPr/>
          </p:nvPicPr>
          <p:blipFill>
            <a:blip r:embed="rId8">
              <a:extLst/>
            </a:blip>
            <a:stretch>
              <a:fillRect/>
            </a:stretch>
          </p:blipFill>
          <p:spPr>
            <a:xfrm rot="10800000">
              <a:off x="4295413" y="-205"/>
              <a:ext cx="6492131"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594927" y="992901"/>
            <a:ext cx="10123873" cy="35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solidFill>
                  <a:schemeClr val="tx1"/>
                </a:solidFill>
                <a:latin typeface="Arial" panose="020B0604020202020204" pitchFamily="34" charset="0"/>
                <a:cs typeface="Arial" panose="020B0604020202020204" pitchFamily="34" charset="0"/>
              </a:rPr>
              <a:t>Current Products | </a:t>
            </a:r>
            <a:r>
              <a:rPr lang="zh-CN" altLang="en-US" b="1" dirty="0">
                <a:solidFill>
                  <a:schemeClr val="tx1"/>
                </a:solidFill>
                <a:latin typeface="Arial" panose="020B0604020202020204" pitchFamily="34" charset="0"/>
                <a:cs typeface="Arial" panose="020B0604020202020204" pitchFamily="34" charset="0"/>
              </a:rPr>
              <a:t>现有产品</a:t>
            </a:r>
            <a:r>
              <a:rPr lang="en-US" altLang="zh-CN" b="1" dirty="0">
                <a:solidFill>
                  <a:schemeClr val="tx1"/>
                </a:solidFill>
                <a:latin typeface="Arial" panose="020B0604020202020204" pitchFamily="34" charset="0"/>
                <a:cs typeface="Arial" panose="020B0604020202020204" pitchFamily="34" charset="0"/>
              </a:rPr>
              <a:t> </a:t>
            </a:r>
          </a:p>
        </p:txBody>
      </p:sp>
      <p:sp>
        <p:nvSpPr>
          <p:cNvPr id="16" name="Овал 21">
            <a:extLst>
              <a:ext uri="{FF2B5EF4-FFF2-40B4-BE49-F238E27FC236}">
                <a16:creationId xmlns:a16="http://schemas.microsoft.com/office/drawing/2014/main" id="{1D585B48-1294-6B48-AF30-B93E4A100DE2}"/>
              </a:ext>
            </a:extLst>
          </p:cNvPr>
          <p:cNvSpPr/>
          <p:nvPr/>
        </p:nvSpPr>
        <p:spPr>
          <a:xfrm>
            <a:off x="487162" y="701920"/>
            <a:ext cx="846949" cy="846948"/>
          </a:xfrm>
          <a:prstGeom prst="ellipse">
            <a:avLst/>
          </a:prstGeom>
          <a:ln w="209550">
            <a:solidFill>
              <a:srgbClr val="FCEED4"/>
            </a:solidFill>
            <a:miter/>
          </a:ln>
        </p:spPr>
        <p:txBody>
          <a:bodyPr lIns="45719" rIns="45719" anchor="ctr"/>
          <a:lstStyle/>
          <a:p>
            <a:pPr algn="ctr">
              <a:defRPr>
                <a:solidFill>
                  <a:srgbClr val="FFFFFF"/>
                </a:solidFill>
              </a:defRPr>
            </a:pPr>
            <a:endParaRPr/>
          </a:p>
        </p:txBody>
      </p:sp>
      <p:graphicFrame>
        <p:nvGraphicFramePr>
          <p:cNvPr id="14" name="Table">
            <a:extLst>
              <a:ext uri="{FF2B5EF4-FFF2-40B4-BE49-F238E27FC236}">
                <a16:creationId xmlns:a16="http://schemas.microsoft.com/office/drawing/2014/main" id="{D66CFA11-A786-A54A-B14D-32FA0E67C299}"/>
              </a:ext>
            </a:extLst>
          </p:cNvPr>
          <p:cNvGraphicFramePr/>
          <p:nvPr>
            <p:extLst>
              <p:ext uri="{D42A27DB-BD31-4B8C-83A1-F6EECF244321}">
                <p14:modId xmlns:p14="http://schemas.microsoft.com/office/powerpoint/2010/main" val="2394948419"/>
              </p:ext>
            </p:extLst>
          </p:nvPr>
        </p:nvGraphicFramePr>
        <p:xfrm>
          <a:off x="255663" y="1714491"/>
          <a:ext cx="11643848" cy="1438914"/>
        </p:xfrm>
        <a:graphic>
          <a:graphicData uri="http://schemas.openxmlformats.org/drawingml/2006/table">
            <a:tbl>
              <a:tblPr bandRow="1">
                <a:tableStyleId>{4C3C2611-4C71-4FC5-86AE-919BDF0F9419}</a:tableStyleId>
              </a:tblPr>
              <a:tblGrid>
                <a:gridCol w="338121">
                  <a:extLst>
                    <a:ext uri="{9D8B030D-6E8A-4147-A177-3AD203B41FA5}">
                      <a16:colId xmlns:a16="http://schemas.microsoft.com/office/drawing/2014/main" val="20000"/>
                    </a:ext>
                  </a:extLst>
                </a:gridCol>
                <a:gridCol w="963554">
                  <a:extLst>
                    <a:ext uri="{9D8B030D-6E8A-4147-A177-3AD203B41FA5}">
                      <a16:colId xmlns:a16="http://schemas.microsoft.com/office/drawing/2014/main" val="20001"/>
                    </a:ext>
                  </a:extLst>
                </a:gridCol>
                <a:gridCol w="1588164">
                  <a:extLst>
                    <a:ext uri="{9D8B030D-6E8A-4147-A177-3AD203B41FA5}">
                      <a16:colId xmlns:a16="http://schemas.microsoft.com/office/drawing/2014/main" val="20002"/>
                    </a:ext>
                  </a:extLst>
                </a:gridCol>
                <a:gridCol w="3939121">
                  <a:extLst>
                    <a:ext uri="{9D8B030D-6E8A-4147-A177-3AD203B41FA5}">
                      <a16:colId xmlns:a16="http://schemas.microsoft.com/office/drawing/2014/main" val="20003"/>
                    </a:ext>
                  </a:extLst>
                </a:gridCol>
                <a:gridCol w="3328988">
                  <a:extLst>
                    <a:ext uri="{9D8B030D-6E8A-4147-A177-3AD203B41FA5}">
                      <a16:colId xmlns:a16="http://schemas.microsoft.com/office/drawing/2014/main" val="20004"/>
                    </a:ext>
                  </a:extLst>
                </a:gridCol>
                <a:gridCol w="1485900">
                  <a:extLst>
                    <a:ext uri="{9D8B030D-6E8A-4147-A177-3AD203B41FA5}">
                      <a16:colId xmlns:a16="http://schemas.microsoft.com/office/drawing/2014/main" val="20005"/>
                    </a:ext>
                  </a:extLst>
                </a:gridCol>
              </a:tblGrid>
              <a:tr h="265434">
                <a:tc>
                  <a:txBody>
                    <a:bodyPr/>
                    <a:lstStyle/>
                    <a:p>
                      <a:pPr algn="ctr" defTabSz="457200">
                        <a:defRPr sz="1800"/>
                      </a:pPr>
                      <a:r>
                        <a:rPr sz="1100" b="1"/>
                        <a:t>No.</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defTabSz="457200">
                        <a:defRPr sz="1800"/>
                      </a:pPr>
                      <a:r>
                        <a:rPr sz="1100" b="1"/>
                        <a:t>Title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defTabSz="457200">
                        <a:defRPr sz="1800"/>
                      </a:pPr>
                      <a:r>
                        <a:rPr lang="en-US" sz="1100" b="1" dirty="0"/>
                        <a:t>Trainer</a:t>
                      </a:r>
                      <a:endParaRPr sz="1100" b="1" dirty="0"/>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defTabSz="457200">
                        <a:defRPr sz="1800"/>
                      </a:pPr>
                      <a:r>
                        <a:rPr lang="en-US" sz="1100" b="1" dirty="0"/>
                        <a:t>Topic Introduction</a:t>
                      </a:r>
                      <a:endParaRPr sz="1100" b="1" dirty="0"/>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defTabSz="457200">
                        <a:defRPr sz="1800"/>
                      </a:pPr>
                      <a:r>
                        <a:rPr sz="1100" b="1" dirty="0"/>
                        <a:t>Key Takeaways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defTabSz="457200">
                        <a:defRPr sz="1800"/>
                      </a:pPr>
                      <a:r>
                        <a:rPr sz="1100" b="1"/>
                        <a:t>Target Skills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467288">
                <a:tc>
                  <a:txBody>
                    <a:bodyPr/>
                    <a:lstStyle/>
                    <a:p>
                      <a:pPr algn="l" defTabSz="457200">
                        <a:defRPr sz="1800"/>
                      </a:pPr>
                      <a:r>
                        <a:rPr sz="1100"/>
                        <a:t>1</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b="1" dirty="0">
                          <a:solidFill>
                            <a:srgbClr val="424242"/>
                          </a:solidFill>
                        </a:rPr>
                        <a:t>Interview</a:t>
                      </a:r>
                      <a:r>
                        <a:rPr lang="en-US" sz="1100" b="1" dirty="0">
                          <a:solidFill>
                            <a:srgbClr val="424242"/>
                          </a:solidFill>
                        </a:rPr>
                        <a:t>ing </a:t>
                      </a:r>
                      <a:r>
                        <a:rPr sz="1100" b="1" dirty="0">
                          <a:solidFill>
                            <a:srgbClr val="424242"/>
                          </a:solidFill>
                        </a:rPr>
                        <a:t>for Success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t>AJ Warner, Entrepreneur and Education Consultant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solidFill>
                            <a:srgbClr val="424242"/>
                          </a:solidFill>
                        </a:rPr>
                        <a:t>Interviews can be seen as very scary and intimidating, but with this workshop you will be excited to nail your next interview with confidence.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indent="228600" algn="l" defTabSz="457200">
                        <a:buClr>
                          <a:srgbClr val="424242"/>
                        </a:buClr>
                        <a:buSzPct val="100000"/>
                        <a:buFont typeface="Symbol"/>
                        <a:buChar char="·"/>
                        <a:defRPr sz="1000">
                          <a:solidFill>
                            <a:srgbClr val="424242"/>
                          </a:solidFill>
                        </a:defRPr>
                      </a:pPr>
                      <a:r>
                        <a:rPr sz="1100" dirty="0"/>
                        <a:t>Effectively introduce yourself in 30 seconds</a:t>
                      </a:r>
                    </a:p>
                    <a:p>
                      <a:pPr indent="228600" algn="l" defTabSz="457200">
                        <a:buClr>
                          <a:srgbClr val="424242"/>
                        </a:buClr>
                        <a:buSzPct val="100000"/>
                        <a:buFont typeface="Symbol"/>
                        <a:buChar char="·"/>
                        <a:defRPr sz="1000">
                          <a:solidFill>
                            <a:srgbClr val="424242"/>
                          </a:solidFill>
                        </a:defRPr>
                      </a:pPr>
                      <a:r>
                        <a:rPr sz="1100" dirty="0"/>
                        <a:t>Rock questions with the STAR method</a:t>
                      </a:r>
                    </a:p>
                    <a:p>
                      <a:pPr indent="228600" algn="l" defTabSz="457200">
                        <a:buClr>
                          <a:srgbClr val="424242"/>
                        </a:buClr>
                        <a:buSzPct val="100000"/>
                        <a:buFont typeface="Symbol"/>
                        <a:buChar char="·"/>
                        <a:defRPr sz="1000">
                          <a:solidFill>
                            <a:srgbClr val="424242"/>
                          </a:solidFill>
                        </a:defRPr>
                      </a:pPr>
                      <a:r>
                        <a:rPr sz="1100" dirty="0"/>
                        <a:t>Seal the deal with a great follow-up email</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000"/>
                      </a:pPr>
                      <a:r>
                        <a:rPr sz="1100" dirty="0"/>
                        <a:t>Communication</a:t>
                      </a:r>
                    </a:p>
                    <a:p>
                      <a:pPr algn="l" defTabSz="457200">
                        <a:defRPr sz="1000"/>
                      </a:pPr>
                      <a:r>
                        <a:rPr sz="1100" dirty="0"/>
                        <a:t>Presentation</a:t>
                      </a:r>
                    </a:p>
                    <a:p>
                      <a:pPr algn="l" defTabSz="457200">
                        <a:defRPr sz="1000">
                          <a:solidFill>
                            <a:srgbClr val="424242"/>
                          </a:solidFill>
                        </a:defRPr>
                      </a:pPr>
                      <a:r>
                        <a:rPr sz="1100" dirty="0"/>
                        <a:t>Body Language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r h="265434">
                <a:tc>
                  <a:txBody>
                    <a:bodyPr/>
                    <a:lstStyle/>
                    <a:p>
                      <a:pPr algn="l" defTabSz="457200">
                        <a:defRPr sz="1800"/>
                      </a:pPr>
                      <a:r>
                        <a:rPr sz="1100"/>
                        <a:t>2</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lang="en-US" sz="1100" b="1" dirty="0">
                          <a:solidFill>
                            <a:srgbClr val="424242"/>
                          </a:solidFill>
                        </a:rPr>
                        <a:t>Presentation Skills for Interviews &amp; Networking</a:t>
                      </a:r>
                      <a:endParaRPr sz="1100" b="1" dirty="0">
                        <a:solidFill>
                          <a:srgbClr val="424242"/>
                        </a:solidFill>
                      </a:endParaRP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t>Martin Barnes, TEDx Speaker, Presentation Coach</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solidFill>
                            <a:srgbClr val="424242"/>
                          </a:solidFill>
                        </a:rPr>
                        <a:t>We </a:t>
                      </a:r>
                      <a:r>
                        <a:rPr lang="en-US" sz="1100" dirty="0">
                          <a:solidFill>
                            <a:srgbClr val="424242"/>
                          </a:solidFill>
                        </a:rPr>
                        <a:t>will guide you through</a:t>
                      </a:r>
                      <a:r>
                        <a:rPr sz="1100" dirty="0">
                          <a:solidFill>
                            <a:srgbClr val="424242"/>
                          </a:solidFill>
                        </a:rPr>
                        <a:t> </a:t>
                      </a:r>
                      <a:r>
                        <a:rPr lang="en-US" sz="1100" dirty="0">
                          <a:solidFill>
                            <a:srgbClr val="424242"/>
                          </a:solidFill>
                        </a:rPr>
                        <a:t>finding </a:t>
                      </a:r>
                      <a:r>
                        <a:rPr sz="1100" dirty="0">
                          <a:solidFill>
                            <a:srgbClr val="424242"/>
                          </a:solidFill>
                        </a:rPr>
                        <a:t>your own unique presentation style t</a:t>
                      </a:r>
                      <a:r>
                        <a:rPr lang="en-US" sz="1100" dirty="0">
                          <a:solidFill>
                            <a:srgbClr val="424242"/>
                          </a:solidFill>
                        </a:rPr>
                        <a:t>o </a:t>
                      </a:r>
                      <a:r>
                        <a:rPr sz="1100" dirty="0">
                          <a:solidFill>
                            <a:srgbClr val="424242"/>
                          </a:solidFill>
                        </a:rPr>
                        <a:t>use during interviews,  presentations or even when pitching your ideas to investors!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indent="228600" algn="l" defTabSz="457200">
                        <a:buClr>
                          <a:srgbClr val="424242"/>
                        </a:buClr>
                        <a:buSzPct val="100000"/>
                        <a:buFont typeface="Symbol"/>
                        <a:buChar char="·"/>
                        <a:defRPr sz="1000">
                          <a:solidFill>
                            <a:srgbClr val="424242"/>
                          </a:solidFill>
                        </a:defRPr>
                      </a:pPr>
                      <a:r>
                        <a:rPr sz="1100" dirty="0"/>
                        <a:t>Effectively introduce yourself in 1 minute</a:t>
                      </a:r>
                    </a:p>
                    <a:p>
                      <a:pPr indent="228600" algn="l" defTabSz="457200">
                        <a:buClr>
                          <a:srgbClr val="424242"/>
                        </a:buClr>
                        <a:buSzPct val="100000"/>
                        <a:buFont typeface="Symbol"/>
                        <a:buChar char="·"/>
                        <a:defRPr sz="1000">
                          <a:solidFill>
                            <a:srgbClr val="424242"/>
                          </a:solidFill>
                        </a:defRPr>
                      </a:pPr>
                      <a:r>
                        <a:rPr lang="en-US" sz="1100" dirty="0"/>
                        <a:t>I</a:t>
                      </a:r>
                      <a:r>
                        <a:rPr sz="1100" dirty="0"/>
                        <a:t>mprove your </a:t>
                      </a:r>
                      <a:r>
                        <a:rPr lang="en-US" sz="1100" dirty="0"/>
                        <a:t>presentation skills</a:t>
                      </a:r>
                      <a:r>
                        <a:rPr sz="1100" dirty="0"/>
                        <a:t> for interviews, meetings and customer interactions</a:t>
                      </a:r>
                    </a:p>
                    <a:p>
                      <a:pPr indent="228600" algn="l" defTabSz="457200">
                        <a:buClr>
                          <a:srgbClr val="424242"/>
                        </a:buClr>
                        <a:buSzPct val="100000"/>
                        <a:buFont typeface="Symbol"/>
                        <a:buChar char="·"/>
                        <a:defRPr sz="1000">
                          <a:solidFill>
                            <a:srgbClr val="424242"/>
                          </a:solidFill>
                        </a:defRPr>
                      </a:pPr>
                      <a:r>
                        <a:rPr sz="1100" dirty="0"/>
                        <a:t>Participate in a simulated pitch challenge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solidFill>
                            <a:srgbClr val="424242"/>
                          </a:solidFill>
                        </a:rPr>
                        <a:t>Presentation
Public speaking
Communication
Body Language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89833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Прямоугольник 16"/>
          <p:cNvSpPr/>
          <p:nvPr/>
        </p:nvSpPr>
        <p:spPr>
          <a:xfrm>
            <a:off x="166185" y="327114"/>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34888" y="6000946"/>
            <a:ext cx="11513678" cy="82657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490379" y="1408673"/>
            <a:ext cx="10123873" cy="725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solidFill>
                  <a:schemeClr val="tx1"/>
                </a:solidFill>
                <a:latin typeface="Arial" panose="020B0604020202020204" pitchFamily="34" charset="0"/>
                <a:cs typeface="Arial" panose="020B0604020202020204" pitchFamily="34" charset="0"/>
              </a:rPr>
              <a:t>Current Products</a:t>
            </a:r>
          </a:p>
          <a:p>
            <a:pPr>
              <a:lnSpc>
                <a:spcPct val="70000"/>
              </a:lnSpc>
              <a:defRPr sz="2400">
                <a:latin typeface="Baron Neue"/>
                <a:ea typeface="Baron Neue"/>
                <a:cs typeface="Baron Neue"/>
                <a:sym typeface="Baron Neue"/>
              </a:defRPr>
            </a:pPr>
            <a:endParaRPr lang="en-US" altLang="zh-CN" sz="1000" b="1" dirty="0">
              <a:solidFill>
                <a:schemeClr val="tx1"/>
              </a:solidFill>
              <a:latin typeface="Arial" panose="020B0604020202020204" pitchFamily="34" charset="0"/>
              <a:cs typeface="Arial" panose="020B0604020202020204" pitchFamily="34" charset="0"/>
            </a:endParaRPr>
          </a:p>
          <a:p>
            <a:pPr>
              <a:lnSpc>
                <a:spcPct val="70000"/>
              </a:lnSpc>
              <a:defRPr sz="2400">
                <a:latin typeface="Baron Neue"/>
                <a:ea typeface="Baron Neue"/>
                <a:cs typeface="Baron Neue"/>
                <a:sym typeface="Baron Neue"/>
              </a:defRPr>
            </a:pPr>
            <a:r>
              <a:rPr lang="zh-CN" altLang="en-US" b="1" dirty="0">
                <a:solidFill>
                  <a:schemeClr val="tx1"/>
                </a:solidFill>
                <a:latin typeface="Arial" panose="020B0604020202020204" pitchFamily="34" charset="0"/>
                <a:cs typeface="Arial" panose="020B0604020202020204" pitchFamily="34" charset="0"/>
              </a:rPr>
              <a:t>现有产品</a:t>
            </a:r>
            <a:endParaRPr lang="en-US" altLang="zh-CN" b="1" dirty="0">
              <a:solidFill>
                <a:schemeClr val="tx1"/>
              </a:solidFill>
              <a:latin typeface="Arial" panose="020B0604020202020204" pitchFamily="34" charset="0"/>
              <a:cs typeface="Arial" panose="020B0604020202020204" pitchFamily="34" charset="0"/>
            </a:endParaRPr>
          </a:p>
        </p:txBody>
      </p:sp>
      <p:sp>
        <p:nvSpPr>
          <p:cNvPr id="16" name="Овал 21">
            <a:extLst>
              <a:ext uri="{FF2B5EF4-FFF2-40B4-BE49-F238E27FC236}">
                <a16:creationId xmlns:a16="http://schemas.microsoft.com/office/drawing/2014/main" id="{1D585B48-1294-6B48-AF30-B93E4A100DE2}"/>
              </a:ext>
            </a:extLst>
          </p:cNvPr>
          <p:cNvSpPr/>
          <p:nvPr/>
        </p:nvSpPr>
        <p:spPr>
          <a:xfrm>
            <a:off x="487396" y="1188540"/>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22" name="Rectangle 21">
            <a:extLst>
              <a:ext uri="{FF2B5EF4-FFF2-40B4-BE49-F238E27FC236}">
                <a16:creationId xmlns:a16="http://schemas.microsoft.com/office/drawing/2014/main" id="{B0C4C6BE-0B67-974C-BBF7-A36D61C8A1B8}"/>
              </a:ext>
            </a:extLst>
          </p:cNvPr>
          <p:cNvSpPr/>
          <p:nvPr/>
        </p:nvSpPr>
        <p:spPr>
          <a:xfrm>
            <a:off x="487396" y="2527660"/>
            <a:ext cx="4084603" cy="3487378"/>
          </a:xfrm>
          <a:prstGeom prst="rect">
            <a:avLst/>
          </a:prstGeom>
          <a:solidFill>
            <a:srgbClr val="FFFFFF"/>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A4577222-0ED6-4848-8F6E-961632B1676F}"/>
              </a:ext>
            </a:extLst>
          </p:cNvPr>
          <p:cNvSpPr txBox="1"/>
          <p:nvPr/>
        </p:nvSpPr>
        <p:spPr>
          <a:xfrm>
            <a:off x="558810" y="2806781"/>
            <a:ext cx="3685845" cy="333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Skills workshops: 20 – 50 RMB</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技能工作坊：</a:t>
            </a:r>
            <a:r>
              <a:rPr lang="en-US" altLang="zh-CN" dirty="0">
                <a:latin typeface="Arial" panose="020B0604020202020204" pitchFamily="34" charset="0"/>
                <a:cs typeface="Arial" panose="020B0604020202020204" pitchFamily="34" charset="0"/>
              </a:rPr>
              <a:t>20-50</a:t>
            </a:r>
            <a:r>
              <a:rPr lang="zh-CN" altLang="en-US" dirty="0">
                <a:latin typeface="Arial" panose="020B0604020202020204" pitchFamily="34" charset="0"/>
                <a:cs typeface="Arial" panose="020B0604020202020204" pitchFamily="34" charset="0"/>
              </a:rPr>
              <a:t>人民币</a:t>
            </a:r>
            <a:endParaRPr lang="en-US" dirty="0">
              <a:latin typeface="Arial" panose="020B0604020202020204" pitchFamily="34" charset="0"/>
              <a:cs typeface="Arial" panose="020B0604020202020204" pitchFamily="34" charset="0"/>
            </a:endParaRPr>
          </a:p>
          <a:p>
            <a:pPr defTabSz="355600">
              <a:lnSpc>
                <a:spcPct val="90000"/>
              </a:lnSpc>
              <a:spcBef>
                <a:spcPct val="0"/>
              </a:spcBef>
              <a:spcAft>
                <a:spcPct val="35000"/>
              </a:spcAft>
            </a:pPr>
            <a:r>
              <a:rPr lang="en-US" sz="1200" i="1" dirty="0"/>
              <a:t>Public-speaking, Storytelling, Self-awareness, Intercultural </a:t>
            </a:r>
          </a:p>
          <a:p>
            <a:pPr defTabSz="355600">
              <a:lnSpc>
                <a:spcPct val="90000"/>
              </a:lnSpc>
              <a:spcBef>
                <a:spcPct val="0"/>
              </a:spcBef>
              <a:spcAft>
                <a:spcPct val="35000"/>
              </a:spcAft>
            </a:pPr>
            <a:r>
              <a:rPr lang="en-US" sz="1200" i="1" dirty="0"/>
              <a:t>Communication, Presentation, Interview Skills, and more</a:t>
            </a:r>
            <a:r>
              <a:rPr lang="en-US" sz="1200" dirty="0"/>
              <a:t>…</a:t>
            </a:r>
          </a:p>
          <a:p>
            <a:pPr defTabSz="355600">
              <a:lnSpc>
                <a:spcPct val="90000"/>
              </a:lnSpc>
              <a:spcBef>
                <a:spcPct val="0"/>
              </a:spcBef>
              <a:spcAft>
                <a:spcPct val="35000"/>
              </a:spcAft>
            </a:pPr>
            <a:r>
              <a:rPr lang="zh-CN" altLang="en-US" sz="1200" dirty="0"/>
              <a:t>公共演讲、故事陈述、个人认知、跨文化交际、展示技巧、面试技巧等等</a:t>
            </a:r>
            <a:endParaRPr lang="en-US" dirty="0">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Membership: 50 – 100 RMB</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会费：</a:t>
            </a:r>
            <a:r>
              <a:rPr lang="en-US" altLang="zh-CN" dirty="0">
                <a:latin typeface="Arial" panose="020B0604020202020204" pitchFamily="34" charset="0"/>
                <a:cs typeface="Arial" panose="020B0604020202020204" pitchFamily="34" charset="0"/>
              </a:rPr>
              <a:t>50-100</a:t>
            </a:r>
            <a:r>
              <a:rPr lang="zh-CN" altLang="en-US" dirty="0">
                <a:latin typeface="Arial" panose="020B0604020202020204" pitchFamily="34" charset="0"/>
                <a:cs typeface="Arial" panose="020B0604020202020204" pitchFamily="34" charset="0"/>
              </a:rPr>
              <a:t>人民币</a:t>
            </a:r>
            <a:endParaRPr lang="en-US" dirty="0">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Networking events: 20 – 60 RMB </a:t>
            </a:r>
            <a:br>
              <a:rPr lang="en-US"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rPr>
              <a:t>社交活动：</a:t>
            </a:r>
            <a:r>
              <a:rPr lang="en-US" altLang="zh-CN" dirty="0">
                <a:latin typeface="Arial" panose="020B0604020202020204" pitchFamily="34" charset="0"/>
                <a:cs typeface="Arial" panose="020B0604020202020204" pitchFamily="34" charset="0"/>
              </a:rPr>
              <a:t>20-60</a:t>
            </a:r>
            <a:r>
              <a:rPr lang="zh-CN" altLang="en-US" dirty="0">
                <a:latin typeface="Arial" panose="020B0604020202020204" pitchFamily="34" charset="0"/>
                <a:cs typeface="Arial" panose="020B0604020202020204" pitchFamily="34" charset="0"/>
              </a:rPr>
              <a:t>人民币</a:t>
            </a:r>
            <a:endParaRPr lang="en-US" dirty="0">
              <a:latin typeface="Arial" panose="020B0604020202020204" pitchFamily="34" charset="0"/>
              <a:cs typeface="Arial" panose="020B0604020202020204" pitchFamily="34" charset="0"/>
            </a:endParaRPr>
          </a:p>
          <a:p>
            <a:pPr marL="171450" lvl="0" indent="-171450" defTabSz="355600">
              <a:lnSpc>
                <a:spcPct val="90000"/>
              </a:lnSpc>
              <a:spcBef>
                <a:spcPct val="0"/>
              </a:spcBef>
              <a:spcAft>
                <a:spcPct val="35000"/>
              </a:spcAft>
              <a:buFont typeface="Arial" panose="020B0604020202020204" pitchFamily="34" charset="0"/>
              <a:buChar char="•"/>
            </a:pPr>
            <a:r>
              <a:rPr lang="en-US" dirty="0">
                <a:latin typeface="Arial" panose="020B0604020202020204" pitchFamily="34" charset="0"/>
                <a:cs typeface="Arial" panose="020B0604020202020204" pitchFamily="34" charset="0"/>
              </a:rPr>
              <a:t>Job fairs: Free – 40 RMB</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招聘会：</a:t>
            </a:r>
            <a:r>
              <a:rPr lang="en-US" altLang="zh-CN" kern="1200" dirty="0">
                <a:solidFill>
                  <a:schemeClr val="tx1"/>
                </a:solidFill>
                <a:latin typeface="Arial" panose="020B0604020202020204" pitchFamily="34" charset="0"/>
                <a:cs typeface="Arial" panose="020B0604020202020204" pitchFamily="34" charset="0"/>
              </a:rPr>
              <a:t>0-40</a:t>
            </a:r>
            <a:r>
              <a:rPr lang="zh-CN" altLang="en-US" kern="1200" dirty="0">
                <a:solidFill>
                  <a:schemeClr val="tx1"/>
                </a:solidFill>
                <a:latin typeface="Arial" panose="020B0604020202020204" pitchFamily="34" charset="0"/>
                <a:cs typeface="Arial" panose="020B0604020202020204" pitchFamily="34" charset="0"/>
              </a:rPr>
              <a:t>人民币</a:t>
            </a:r>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EB863D5F-8272-FD45-BC28-1D723DB0F3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68849" y="1371620"/>
            <a:ext cx="3683835" cy="2517297"/>
          </a:xfrm>
          <a:prstGeom prst="rect">
            <a:avLst/>
          </a:prstGeom>
        </p:spPr>
      </p:pic>
      <p:pic>
        <p:nvPicPr>
          <p:cNvPr id="21" name="Picture 20">
            <a:extLst>
              <a:ext uri="{FF2B5EF4-FFF2-40B4-BE49-F238E27FC236}">
                <a16:creationId xmlns:a16="http://schemas.microsoft.com/office/drawing/2014/main" id="{183F3599-C457-7D48-8286-12332E18EE3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52684" y="1371621"/>
            <a:ext cx="1907387" cy="251892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EC0496B6-8FB7-614D-9E74-114B38E9DA6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20856" y="3867096"/>
            <a:ext cx="2743743" cy="1829163"/>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FD8CAF22-E8CA-D14F-80AB-2BCCD202C83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573377" y="3867096"/>
            <a:ext cx="2880454" cy="1829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36884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9951CA6F-CA36-5949-A5F0-FA3F60CA4306}"/>
              </a:ext>
            </a:extLst>
          </p:cNvPr>
          <p:cNvSpPr/>
          <p:nvPr/>
        </p:nvSpPr>
        <p:spPr>
          <a:xfrm>
            <a:off x="476813" y="2595335"/>
            <a:ext cx="5066260" cy="3361008"/>
          </a:xfrm>
          <a:prstGeom prst="rect">
            <a:avLst/>
          </a:prstGeom>
          <a:solidFill>
            <a:srgbClr val="FFFFFF"/>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6" name="Прямоугольник 16"/>
          <p:cNvSpPr/>
          <p:nvPr/>
        </p:nvSpPr>
        <p:spPr>
          <a:xfrm>
            <a:off x="166185" y="327114"/>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5" y="6360718"/>
            <a:ext cx="11513678" cy="453230"/>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604301" y="1782451"/>
            <a:ext cx="10123873" cy="35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solidFill>
                  <a:schemeClr val="tx1"/>
                </a:solidFill>
                <a:latin typeface="Arial" panose="020B0604020202020204" pitchFamily="34" charset="0"/>
                <a:cs typeface="Arial" panose="020B0604020202020204" pitchFamily="34" charset="0"/>
              </a:rPr>
              <a:t>Products: In works &amp; Future</a:t>
            </a:r>
            <a:r>
              <a:rPr lang="zh-CN" altLang="en-US" b="1" dirty="0">
                <a:solidFill>
                  <a:schemeClr val="tx1"/>
                </a:solidFill>
                <a:latin typeface="Arial" panose="020B0604020202020204" pitchFamily="34" charset="0"/>
                <a:cs typeface="Arial" panose="020B0604020202020204" pitchFamily="34" charset="0"/>
              </a:rPr>
              <a:t>研发中产品及下一步产品</a:t>
            </a:r>
            <a:r>
              <a:rPr lang="en-US" altLang="zh-CN" b="1" dirty="0">
                <a:solidFill>
                  <a:schemeClr val="tx1"/>
                </a:solidFill>
                <a:latin typeface="Arial" panose="020B0604020202020204" pitchFamily="34" charset="0"/>
                <a:cs typeface="Arial" panose="020B0604020202020204" pitchFamily="34" charset="0"/>
              </a:rPr>
              <a:t> </a:t>
            </a:r>
          </a:p>
        </p:txBody>
      </p:sp>
      <p:sp>
        <p:nvSpPr>
          <p:cNvPr id="16" name="Овал 21">
            <a:extLst>
              <a:ext uri="{FF2B5EF4-FFF2-40B4-BE49-F238E27FC236}">
                <a16:creationId xmlns:a16="http://schemas.microsoft.com/office/drawing/2014/main" id="{1D585B48-1294-6B48-AF30-B93E4A100DE2}"/>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50" name="Rectangle 49">
            <a:extLst>
              <a:ext uri="{FF2B5EF4-FFF2-40B4-BE49-F238E27FC236}">
                <a16:creationId xmlns:a16="http://schemas.microsoft.com/office/drawing/2014/main" id="{43243A8E-9FFA-9646-85EF-8B86DA5C8513}"/>
              </a:ext>
            </a:extLst>
          </p:cNvPr>
          <p:cNvSpPr/>
          <p:nvPr/>
        </p:nvSpPr>
        <p:spPr>
          <a:xfrm>
            <a:off x="1858204" y="5970835"/>
            <a:ext cx="1120820" cy="646331"/>
          </a:xfrm>
          <a:prstGeom prst="rect">
            <a:avLst/>
          </a:prstGeom>
        </p:spPr>
        <p:txBody>
          <a:bodyPr wrap="none">
            <a:spAutoFit/>
          </a:bodyPr>
          <a:lstStyle/>
          <a:p>
            <a:pPr lvl="0"/>
            <a:r>
              <a:rPr lang="en-US" b="1" dirty="0">
                <a:solidFill>
                  <a:schemeClr val="tx1"/>
                </a:solidFill>
                <a:latin typeface="Arial" panose="020B0604020202020204" pitchFamily="34" charset="0"/>
                <a:cs typeface="Arial" panose="020B0604020202020204" pitchFamily="34" charset="0"/>
              </a:rPr>
              <a:t>In works</a:t>
            </a:r>
            <a:endParaRPr lang="en-US" altLang="zh-CN" b="1" dirty="0">
              <a:solidFill>
                <a:schemeClr val="tx1"/>
              </a:solidFill>
              <a:latin typeface="Arial" panose="020B0604020202020204" pitchFamily="34" charset="0"/>
              <a:cs typeface="Arial" panose="020B0604020202020204" pitchFamily="34" charset="0"/>
            </a:endParaRPr>
          </a:p>
          <a:p>
            <a:pPr lvl="0"/>
            <a:r>
              <a:rPr lang="zh-CN" altLang="en-US" b="1" dirty="0">
                <a:solidFill>
                  <a:schemeClr val="tx1"/>
                </a:solidFill>
                <a:latin typeface="Arial" panose="020B0604020202020204" pitchFamily="34" charset="0"/>
                <a:cs typeface="Arial" panose="020B0604020202020204" pitchFamily="34" charset="0"/>
              </a:rPr>
              <a:t>研发中</a:t>
            </a:r>
            <a:endParaRPr lang="en-US" b="1"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3C05A54-95F3-D94D-B9EE-B341A16BA614}"/>
              </a:ext>
            </a:extLst>
          </p:cNvPr>
          <p:cNvSpPr/>
          <p:nvPr/>
        </p:nvSpPr>
        <p:spPr>
          <a:xfrm>
            <a:off x="8704164" y="6029349"/>
            <a:ext cx="902811" cy="923330"/>
          </a:xfrm>
          <a:prstGeom prst="rect">
            <a:avLst/>
          </a:prstGeom>
        </p:spPr>
        <p:txBody>
          <a:bodyPr wrap="none">
            <a:spAutoFit/>
          </a:bodyPr>
          <a:lstStyle/>
          <a:p>
            <a:pPr lvl="0"/>
            <a:r>
              <a:rPr lang="en-US" b="1" dirty="0">
                <a:solidFill>
                  <a:schemeClr val="tx1"/>
                </a:solidFill>
                <a:latin typeface="Arial" panose="020B0604020202020204" pitchFamily="34" charset="0"/>
                <a:cs typeface="Arial" panose="020B0604020202020204" pitchFamily="34" charset="0"/>
              </a:rPr>
              <a:t>Future</a:t>
            </a:r>
          </a:p>
          <a:p>
            <a:pPr lvl="0"/>
            <a:r>
              <a:rPr lang="zh-CN" altLang="en-US" b="1" dirty="0">
                <a:solidFill>
                  <a:schemeClr val="tx1"/>
                </a:solidFill>
                <a:latin typeface="Arial" panose="020B0604020202020204" pitchFamily="34" charset="0"/>
                <a:cs typeface="Arial" panose="020B0604020202020204" pitchFamily="34" charset="0"/>
              </a:rPr>
              <a:t>下一步</a:t>
            </a:r>
            <a:endParaRPr lang="en-US" altLang="zh-CN" b="1" dirty="0">
              <a:solidFill>
                <a:schemeClr val="tx1"/>
              </a:solidFill>
              <a:latin typeface="Arial" panose="020B0604020202020204" pitchFamily="34" charset="0"/>
              <a:cs typeface="Arial" panose="020B0604020202020204" pitchFamily="34" charset="0"/>
            </a:endParaRPr>
          </a:p>
          <a:p>
            <a:pPr lvl="0"/>
            <a:endParaRPr lang="en-US" b="1"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07137C-CA9A-8C41-AD9D-74247E4D5FE9}"/>
              </a:ext>
            </a:extLst>
          </p:cNvPr>
          <p:cNvSpPr txBox="1"/>
          <p:nvPr/>
        </p:nvSpPr>
        <p:spPr>
          <a:xfrm>
            <a:off x="604625" y="2826656"/>
            <a:ext cx="4748798" cy="2868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171450" lvl="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Long-term Programs: 200 – 400 RMB</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长期项目：</a:t>
            </a:r>
            <a:r>
              <a:rPr lang="en-US" altLang="zh-CN" kern="1200" dirty="0">
                <a:solidFill>
                  <a:schemeClr val="tx1"/>
                </a:solidFill>
                <a:latin typeface="Arial" panose="020B0604020202020204" pitchFamily="34" charset="0"/>
                <a:cs typeface="Arial" panose="020B0604020202020204" pitchFamily="34" charset="0"/>
              </a:rPr>
              <a:t>200-400</a:t>
            </a:r>
            <a:r>
              <a:rPr lang="zh-CN" altLang="en-US" kern="1200" dirty="0">
                <a:solidFill>
                  <a:schemeClr val="tx1"/>
                </a:solidFill>
                <a:latin typeface="Arial" panose="020B0604020202020204" pitchFamily="34" charset="0"/>
                <a:cs typeface="Arial" panose="020B0604020202020204" pitchFamily="34" charset="0"/>
              </a:rPr>
              <a:t>人民币</a:t>
            </a:r>
            <a:endParaRPr lang="en-US" kern="1200" dirty="0">
              <a:solidFill>
                <a:schemeClr val="tx1"/>
              </a:solidFill>
              <a:latin typeface="Arial" panose="020B0604020202020204" pitchFamily="34" charset="0"/>
              <a:cs typeface="Arial" panose="020B0604020202020204" pitchFamily="34" charset="0"/>
            </a:endParaRPr>
          </a:p>
          <a:p>
            <a:pPr lvl="4" indent="0" defTabSz="355600">
              <a:lnSpc>
                <a:spcPct val="90000"/>
              </a:lnSpc>
              <a:spcBef>
                <a:spcPct val="0"/>
              </a:spcBef>
              <a:spcAft>
                <a:spcPct val="35000"/>
              </a:spcAft>
            </a:pPr>
            <a:r>
              <a:rPr lang="en-US" dirty="0"/>
              <a:t>	Different programs with multiple trainings</a:t>
            </a:r>
            <a:br>
              <a:rPr lang="en-US" dirty="0"/>
            </a:br>
            <a:r>
              <a:rPr lang="en-US" dirty="0"/>
              <a:t>	</a:t>
            </a:r>
            <a:r>
              <a:rPr lang="zh-CN" altLang="en-US" dirty="0"/>
              <a:t>涵盖不同培训的不同项目</a:t>
            </a:r>
            <a:br>
              <a:rPr lang="en-US" altLang="zh-CN" dirty="0"/>
            </a:br>
            <a:endParaRPr lang="en-US" kern="1200" dirty="0">
              <a:solidFill>
                <a:schemeClr val="tx1"/>
              </a:solidFill>
              <a:latin typeface="Arial" panose="020B0604020202020204" pitchFamily="34" charset="0"/>
              <a:cs typeface="Arial" panose="020B0604020202020204" pitchFamily="34" charset="0"/>
            </a:endParaRPr>
          </a:p>
          <a:p>
            <a:pPr marL="17145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On-the-Job Simulations: 50 – 150 RMB</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特定职位情景模拟：</a:t>
            </a:r>
            <a:r>
              <a:rPr lang="en-US" altLang="zh-CN" kern="1200" dirty="0">
                <a:solidFill>
                  <a:schemeClr val="tx1"/>
                </a:solidFill>
                <a:latin typeface="Arial" panose="020B0604020202020204" pitchFamily="34" charset="0"/>
                <a:cs typeface="Arial" panose="020B0604020202020204" pitchFamily="34" charset="0"/>
              </a:rPr>
              <a:t>50-150</a:t>
            </a:r>
            <a:r>
              <a:rPr lang="zh-CN" altLang="en-US" kern="1200" dirty="0">
                <a:solidFill>
                  <a:schemeClr val="tx1"/>
                </a:solidFill>
                <a:latin typeface="Arial" panose="020B0604020202020204" pitchFamily="34" charset="0"/>
                <a:cs typeface="Arial" panose="020B0604020202020204" pitchFamily="34" charset="0"/>
              </a:rPr>
              <a:t>人民币</a:t>
            </a:r>
            <a:endParaRPr lang="en-US" kern="1200" dirty="0">
              <a:solidFill>
                <a:schemeClr val="tx1"/>
              </a:solidFill>
              <a:latin typeface="Arial" panose="020B0604020202020204" pitchFamily="34" charset="0"/>
              <a:cs typeface="Arial" panose="020B0604020202020204" pitchFamily="34" charset="0"/>
            </a:endParaRPr>
          </a:p>
          <a:p>
            <a:pPr lvl="1" indent="0" defTabSz="355600">
              <a:lnSpc>
                <a:spcPct val="900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	A day in the life of a salesman/lawyer/banker/marketer</a:t>
            </a:r>
            <a:br>
              <a:rPr lang="en-US" sz="1400" kern="1200" dirty="0">
                <a:solidFill>
                  <a:schemeClr val="tx1"/>
                </a:solidFill>
                <a:latin typeface="Arial" panose="020B0604020202020204" pitchFamily="34" charset="0"/>
                <a:cs typeface="Arial" panose="020B0604020202020204" pitchFamily="34" charset="0"/>
              </a:rPr>
            </a:br>
            <a:r>
              <a:rPr lang="en-US" sz="1400" kern="1200" dirty="0">
                <a:solidFill>
                  <a:schemeClr val="tx1"/>
                </a:solidFill>
                <a:latin typeface="Arial" panose="020B0604020202020204" pitchFamily="34" charset="0"/>
                <a:cs typeface="Arial" panose="020B0604020202020204" pitchFamily="34" charset="0"/>
              </a:rPr>
              <a:t>	</a:t>
            </a:r>
            <a:r>
              <a:rPr lang="zh-CN" altLang="en-US" sz="1400" kern="1200" dirty="0">
                <a:solidFill>
                  <a:schemeClr val="tx1"/>
                </a:solidFill>
                <a:latin typeface="Arial" panose="020B0604020202020204" pitchFamily="34" charset="0"/>
                <a:cs typeface="Arial" panose="020B0604020202020204" pitchFamily="34" charset="0"/>
              </a:rPr>
              <a:t>一天体验销售</a:t>
            </a:r>
            <a:r>
              <a:rPr lang="en-US" altLang="zh-CN" sz="1400" kern="1200" dirty="0">
                <a:solidFill>
                  <a:schemeClr val="tx1"/>
                </a:solidFill>
                <a:latin typeface="Arial" panose="020B0604020202020204" pitchFamily="34" charset="0"/>
                <a:cs typeface="Arial" panose="020B0604020202020204" pitchFamily="34" charset="0"/>
              </a:rPr>
              <a:t>/</a:t>
            </a:r>
            <a:r>
              <a:rPr lang="zh-CN" altLang="en-US" sz="1400" kern="1200" dirty="0">
                <a:solidFill>
                  <a:schemeClr val="tx1"/>
                </a:solidFill>
                <a:latin typeface="Arial" panose="020B0604020202020204" pitchFamily="34" charset="0"/>
                <a:cs typeface="Arial" panose="020B0604020202020204" pitchFamily="34" charset="0"/>
              </a:rPr>
              <a:t>律师</a:t>
            </a:r>
            <a:r>
              <a:rPr lang="en-US" altLang="zh-CN" sz="1400" kern="1200" dirty="0">
                <a:solidFill>
                  <a:schemeClr val="tx1"/>
                </a:solidFill>
                <a:latin typeface="Arial" panose="020B0604020202020204" pitchFamily="34" charset="0"/>
                <a:cs typeface="Arial" panose="020B0604020202020204" pitchFamily="34" charset="0"/>
              </a:rPr>
              <a:t>/</a:t>
            </a:r>
            <a:r>
              <a:rPr lang="zh-CN" altLang="en-US" sz="1400" kern="1200" dirty="0">
                <a:solidFill>
                  <a:schemeClr val="tx1"/>
                </a:solidFill>
                <a:latin typeface="Arial" panose="020B0604020202020204" pitchFamily="34" charset="0"/>
                <a:cs typeface="Arial" panose="020B0604020202020204" pitchFamily="34" charset="0"/>
              </a:rPr>
              <a:t>银行家</a:t>
            </a:r>
            <a:r>
              <a:rPr lang="en-US" altLang="zh-CN" sz="1400" kern="1200" dirty="0">
                <a:solidFill>
                  <a:schemeClr val="tx1"/>
                </a:solidFill>
                <a:latin typeface="Arial" panose="020B0604020202020204" pitchFamily="34" charset="0"/>
                <a:cs typeface="Arial" panose="020B0604020202020204" pitchFamily="34" charset="0"/>
              </a:rPr>
              <a:t>/</a:t>
            </a:r>
            <a:r>
              <a:rPr lang="zh-CN" altLang="en-US" sz="1400" kern="1200" dirty="0">
                <a:solidFill>
                  <a:schemeClr val="tx1"/>
                </a:solidFill>
                <a:latin typeface="Arial" panose="020B0604020202020204" pitchFamily="34" charset="0"/>
                <a:cs typeface="Arial" panose="020B0604020202020204" pitchFamily="34" charset="0"/>
              </a:rPr>
              <a:t>营销人员的生活</a:t>
            </a:r>
            <a:endParaRPr lang="en-US" sz="1400" kern="1200" dirty="0">
              <a:solidFill>
                <a:schemeClr val="tx1"/>
              </a:solidFill>
              <a:latin typeface="Arial" panose="020B0604020202020204" pitchFamily="34" charset="0"/>
              <a:cs typeface="Arial" panose="020B0604020202020204" pitchFamily="34" charset="0"/>
            </a:endParaRPr>
          </a:p>
          <a:p>
            <a:pPr marL="0" marR="0" indent="0"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9138B2DE-7428-0847-997A-B7BE64FA45CC}"/>
              </a:ext>
            </a:extLst>
          </p:cNvPr>
          <p:cNvSpPr/>
          <p:nvPr/>
        </p:nvSpPr>
        <p:spPr>
          <a:xfrm>
            <a:off x="6218655" y="2512619"/>
            <a:ext cx="5094753" cy="3474181"/>
          </a:xfrm>
          <a:prstGeom prst="rect">
            <a:avLst/>
          </a:prstGeom>
          <a:solidFill>
            <a:srgbClr val="FFFFFF"/>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04304204-2AF0-2C41-89E3-DAEA2A6E4E8F}"/>
              </a:ext>
            </a:extLst>
          </p:cNvPr>
          <p:cNvSpPr txBox="1"/>
          <p:nvPr/>
        </p:nvSpPr>
        <p:spPr>
          <a:xfrm>
            <a:off x="6571444" y="2668431"/>
            <a:ext cx="4389174" cy="3360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lvl="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Leadership Boards</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领导力排行榜</a:t>
            </a:r>
            <a:endParaRPr lang="en-US" kern="1200" dirty="0">
              <a:solidFill>
                <a:schemeClr val="tx1"/>
              </a:solidFill>
              <a:latin typeface="Arial" panose="020B0604020202020204" pitchFamily="34" charset="0"/>
              <a:cs typeface="Arial" panose="020B0604020202020204" pitchFamily="34" charset="0"/>
            </a:endParaRPr>
          </a:p>
          <a:p>
            <a:pPr lvl="0" defTabSz="355600">
              <a:lnSpc>
                <a:spcPct val="90000"/>
              </a:lnSpc>
              <a:spcBef>
                <a:spcPct val="0"/>
              </a:spcBef>
              <a:spcAft>
                <a:spcPct val="35000"/>
              </a:spcAft>
            </a:pPr>
            <a:r>
              <a:rPr lang="en-US" kern="1200" dirty="0">
                <a:solidFill>
                  <a:schemeClr val="tx1"/>
                </a:solidFill>
                <a:latin typeface="Arial" panose="020B0604020202020204" pitchFamily="34" charset="0"/>
                <a:cs typeface="Arial" panose="020B0604020202020204" pitchFamily="34" charset="0"/>
              </a:rPr>
              <a:t>	Competitions, Voting, Debates</a:t>
            </a:r>
          </a:p>
          <a:p>
            <a:pPr lvl="1" indent="0" defTabSz="355600">
              <a:lnSpc>
                <a:spcPct val="90000"/>
              </a:lnSpc>
              <a:spcBef>
                <a:spcPct val="0"/>
              </a:spcBef>
              <a:spcAft>
                <a:spcPct val="35000"/>
              </a:spcAft>
            </a:pPr>
            <a:r>
              <a:rPr lang="en-US" kern="1200" dirty="0">
                <a:solidFill>
                  <a:schemeClr val="tx1"/>
                </a:solidFill>
                <a:latin typeface="Arial" panose="020B0604020202020204" pitchFamily="34" charset="0"/>
                <a:cs typeface="Arial" panose="020B0604020202020204" pitchFamily="34" charset="0"/>
              </a:rPr>
              <a:t>	</a:t>
            </a:r>
            <a:r>
              <a:rPr lang="zh-CN" altLang="en-US" kern="1200" dirty="0">
                <a:solidFill>
                  <a:schemeClr val="tx1"/>
                </a:solidFill>
                <a:latin typeface="Arial" panose="020B0604020202020204" pitchFamily="34" charset="0"/>
                <a:cs typeface="Arial" panose="020B0604020202020204" pitchFamily="34" charset="0"/>
              </a:rPr>
              <a:t>竞争、投票、辩论</a:t>
            </a:r>
            <a:endParaRPr lang="en-US" kern="1200" dirty="0">
              <a:solidFill>
                <a:schemeClr val="tx1"/>
              </a:solidFill>
              <a:latin typeface="Arial" panose="020B0604020202020204" pitchFamily="34" charset="0"/>
              <a:cs typeface="Arial" panose="020B0604020202020204" pitchFamily="34" charset="0"/>
            </a:endParaRPr>
          </a:p>
          <a:p>
            <a:pPr marL="171450" indent="-171450" defTabSz="355600">
              <a:lnSpc>
                <a:spcPct val="90000"/>
              </a:lnSpc>
              <a:spcBef>
                <a:spcPct val="0"/>
              </a:spcBef>
              <a:spcAft>
                <a:spcPct val="35000"/>
              </a:spcAft>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Website Optimization &amp; Online courses</a:t>
            </a:r>
            <a:br>
              <a:rPr lang="en-US" kern="1200" dirty="0">
                <a:solidFill>
                  <a:schemeClr val="tx1"/>
                </a:solidFill>
                <a:latin typeface="Arial" panose="020B0604020202020204" pitchFamily="34" charset="0"/>
                <a:cs typeface="Arial" panose="020B0604020202020204" pitchFamily="34" charset="0"/>
              </a:rPr>
            </a:br>
            <a:r>
              <a:rPr lang="zh-CN" altLang="en-US" kern="1200" dirty="0">
                <a:solidFill>
                  <a:schemeClr val="tx1"/>
                </a:solidFill>
                <a:latin typeface="Arial" panose="020B0604020202020204" pitchFamily="34" charset="0"/>
                <a:cs typeface="Arial" panose="020B0604020202020204" pitchFamily="34" charset="0"/>
              </a:rPr>
              <a:t>网站优化以及在线课程</a:t>
            </a:r>
            <a:endParaRPr lang="en-US" kern="1200" dirty="0">
              <a:solidFill>
                <a:schemeClr val="tx1"/>
              </a:solidFill>
              <a:latin typeface="Arial" panose="020B0604020202020204" pitchFamily="34" charset="0"/>
              <a:cs typeface="Arial" panose="020B0604020202020204" pitchFamily="34" charset="0"/>
            </a:endParaRPr>
          </a:p>
          <a:p>
            <a:pPr defTabSz="355600">
              <a:lnSpc>
                <a:spcPct val="90000"/>
              </a:lnSpc>
              <a:spcBef>
                <a:spcPct val="0"/>
              </a:spcBef>
              <a:spcAft>
                <a:spcPct val="35000"/>
              </a:spcAft>
            </a:pPr>
            <a:r>
              <a:rPr lang="en-US" kern="1200" dirty="0">
                <a:solidFill>
                  <a:schemeClr val="tx1"/>
                </a:solidFill>
                <a:latin typeface="Arial" panose="020B0604020202020204" pitchFamily="34" charset="0"/>
                <a:cs typeface="Arial" panose="020B0604020202020204" pitchFamily="34" charset="0"/>
              </a:rPr>
              <a:t>	User Profile</a:t>
            </a:r>
          </a:p>
          <a:p>
            <a:pPr defTabSz="355600">
              <a:lnSpc>
                <a:spcPct val="90000"/>
              </a:lnSpc>
              <a:spcBef>
                <a:spcPct val="0"/>
              </a:spcBef>
              <a:spcAft>
                <a:spcPct val="35000"/>
              </a:spcAft>
            </a:pPr>
            <a:r>
              <a:rPr lang="en-US" kern="1200" dirty="0">
                <a:solidFill>
                  <a:schemeClr val="tx1"/>
                </a:solidFill>
                <a:latin typeface="Arial" panose="020B0604020202020204" pitchFamily="34" charset="0"/>
                <a:cs typeface="Arial" panose="020B0604020202020204" pitchFamily="34" charset="0"/>
              </a:rPr>
              <a:t>	</a:t>
            </a:r>
            <a:r>
              <a:rPr lang="zh-CN" altLang="en-US" kern="1200" dirty="0">
                <a:solidFill>
                  <a:schemeClr val="tx1"/>
                </a:solidFill>
                <a:latin typeface="Arial" panose="020B0604020202020204" pitchFamily="34" charset="0"/>
                <a:cs typeface="Arial" panose="020B0604020202020204" pitchFamily="34" charset="0"/>
              </a:rPr>
              <a:t>用户简介</a:t>
            </a:r>
            <a:endParaRPr lang="en-US" kern="1200" dirty="0">
              <a:solidFill>
                <a:schemeClr val="tx1"/>
              </a:solidFill>
              <a:latin typeface="Arial" panose="020B0604020202020204" pitchFamily="34" charset="0"/>
              <a:cs typeface="Arial" panose="020B0604020202020204" pitchFamily="34" charset="0"/>
            </a:endParaRPr>
          </a:p>
          <a:p>
            <a:pPr defTabSz="355600">
              <a:lnSpc>
                <a:spcPct val="90000"/>
              </a:lnSpc>
              <a:spcBef>
                <a:spcPct val="0"/>
              </a:spcBef>
              <a:spcAft>
                <a:spcPct val="35000"/>
              </a:spcAft>
            </a:pPr>
            <a:r>
              <a:rPr lang="en-US" kern="1200" dirty="0">
                <a:solidFill>
                  <a:schemeClr val="tx1"/>
                </a:solidFill>
                <a:latin typeface="Arial" panose="020B0604020202020204" pitchFamily="34" charset="0"/>
                <a:cs typeface="Arial" panose="020B0604020202020204" pitchFamily="34" charset="0"/>
              </a:rPr>
              <a:t>	Videos &amp; Exercises </a:t>
            </a:r>
          </a:p>
          <a:p>
            <a:pPr defTabSz="355600">
              <a:lnSpc>
                <a:spcPct val="90000"/>
              </a:lnSpc>
              <a:spcBef>
                <a:spcPct val="0"/>
              </a:spcBef>
              <a:spcAft>
                <a:spcPct val="35000"/>
              </a:spcAft>
            </a:pPr>
            <a:r>
              <a:rPr lang="en-US" kern="1200" dirty="0">
                <a:solidFill>
                  <a:schemeClr val="tx1"/>
                </a:solidFill>
                <a:latin typeface="Arial" panose="020B0604020202020204" pitchFamily="34" charset="0"/>
                <a:cs typeface="Arial" panose="020B0604020202020204" pitchFamily="34" charset="0"/>
              </a:rPr>
              <a:t>	</a:t>
            </a:r>
            <a:r>
              <a:rPr lang="zh-CN" altLang="en-US" kern="1200" dirty="0">
                <a:solidFill>
                  <a:schemeClr val="tx1"/>
                </a:solidFill>
                <a:latin typeface="Arial" panose="020B0604020202020204" pitchFamily="34" charset="0"/>
                <a:cs typeface="Arial" panose="020B0604020202020204" pitchFamily="34" charset="0"/>
              </a:rPr>
              <a:t>视频</a:t>
            </a:r>
            <a:r>
              <a:rPr lang="en-US" altLang="zh-CN" kern="1200" dirty="0">
                <a:solidFill>
                  <a:schemeClr val="tx1"/>
                </a:solidFill>
                <a:latin typeface="Arial" panose="020B0604020202020204" pitchFamily="34" charset="0"/>
                <a:cs typeface="Arial" panose="020B0604020202020204" pitchFamily="34" charset="0"/>
              </a:rPr>
              <a:t>&amp;</a:t>
            </a:r>
            <a:r>
              <a:rPr lang="zh-CN" altLang="en-US" kern="1200" dirty="0">
                <a:solidFill>
                  <a:schemeClr val="tx1"/>
                </a:solidFill>
                <a:latin typeface="Arial" panose="020B0604020202020204" pitchFamily="34" charset="0"/>
                <a:cs typeface="Arial" panose="020B0604020202020204" pitchFamily="34" charset="0"/>
              </a:rPr>
              <a:t>练习</a:t>
            </a:r>
            <a:endParaRPr lang="en-US"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30604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6216085"/>
            <a:ext cx="11513678" cy="369515"/>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664143" y="1657677"/>
            <a:ext cx="10123873" cy="35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latin typeface="Arial" panose="020B0604020202020204" pitchFamily="34" charset="0"/>
                <a:cs typeface="Arial" panose="020B0604020202020204" pitchFamily="34" charset="0"/>
              </a:rPr>
              <a:t>Our clients | </a:t>
            </a:r>
            <a:r>
              <a:rPr lang="zh-CN" altLang="en-US" b="1" dirty="0">
                <a:latin typeface="Arial" panose="020B0604020202020204" pitchFamily="34" charset="0"/>
                <a:cs typeface="Arial" panose="020B0604020202020204" pitchFamily="34" charset="0"/>
              </a:rPr>
              <a:t>客户</a:t>
            </a:r>
            <a:endParaRPr lang="en-US" altLang="zh-CN"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8C5B969C-43DE-0544-A3E9-E5DF81AF93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15158" y="2549761"/>
            <a:ext cx="1497525" cy="1038908"/>
          </a:xfrm>
          <a:prstGeom prst="rect">
            <a:avLst/>
          </a:prstGeom>
        </p:spPr>
      </p:pic>
      <p:pic>
        <p:nvPicPr>
          <p:cNvPr id="39" name="Picture 38">
            <a:extLst>
              <a:ext uri="{FF2B5EF4-FFF2-40B4-BE49-F238E27FC236}">
                <a16:creationId xmlns:a16="http://schemas.microsoft.com/office/drawing/2014/main" id="{A9960B6B-A9CF-B94B-9014-BAD293848A0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50139" y="3491386"/>
            <a:ext cx="1512194" cy="1420941"/>
          </a:xfrm>
          <a:prstGeom prst="rect">
            <a:avLst/>
          </a:prstGeom>
        </p:spPr>
      </p:pic>
      <p:pic>
        <p:nvPicPr>
          <p:cNvPr id="40" name="Picture 39">
            <a:extLst>
              <a:ext uri="{FF2B5EF4-FFF2-40B4-BE49-F238E27FC236}">
                <a16:creationId xmlns:a16="http://schemas.microsoft.com/office/drawing/2014/main" id="{0FACC8EF-B554-3F46-816A-2A2C18A4E38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815158" y="4442192"/>
            <a:ext cx="1207017" cy="1609696"/>
          </a:xfrm>
          <a:prstGeom prst="rect">
            <a:avLst/>
          </a:prstGeom>
        </p:spPr>
      </p:pic>
      <p:pic>
        <p:nvPicPr>
          <p:cNvPr id="41" name="Picture 40">
            <a:extLst>
              <a:ext uri="{FF2B5EF4-FFF2-40B4-BE49-F238E27FC236}">
                <a16:creationId xmlns:a16="http://schemas.microsoft.com/office/drawing/2014/main" id="{13C7A35C-5BBA-CD4D-B7C3-27AEC74F68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3948" y="2520694"/>
            <a:ext cx="1269666" cy="1269666"/>
          </a:xfrm>
          <a:prstGeom prst="rect">
            <a:avLst/>
          </a:prstGeom>
        </p:spPr>
      </p:pic>
      <p:pic>
        <p:nvPicPr>
          <p:cNvPr id="42" name="Picture 41">
            <a:extLst>
              <a:ext uri="{FF2B5EF4-FFF2-40B4-BE49-F238E27FC236}">
                <a16:creationId xmlns:a16="http://schemas.microsoft.com/office/drawing/2014/main" id="{B7D3B4FC-16F2-5B43-9362-7BD5416CDEA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55460" y="4754556"/>
            <a:ext cx="2138608" cy="1062580"/>
          </a:xfrm>
          <a:prstGeom prst="rect">
            <a:avLst/>
          </a:prstGeom>
        </p:spPr>
      </p:pic>
      <p:sp>
        <p:nvSpPr>
          <p:cNvPr id="30" name="Овал 21">
            <a:extLst>
              <a:ext uri="{FF2B5EF4-FFF2-40B4-BE49-F238E27FC236}">
                <a16:creationId xmlns:a16="http://schemas.microsoft.com/office/drawing/2014/main" id="{AEAC0BA0-E6D8-6149-B278-72A50FF6905E}"/>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pic>
        <p:nvPicPr>
          <p:cNvPr id="18" name="Picture 17">
            <a:extLst>
              <a:ext uri="{FF2B5EF4-FFF2-40B4-BE49-F238E27FC236}">
                <a16:creationId xmlns:a16="http://schemas.microsoft.com/office/drawing/2014/main" id="{75744B37-3CD7-744F-8830-CAC2235CE72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327796" y="3761098"/>
            <a:ext cx="946362" cy="681094"/>
          </a:xfrm>
          <a:prstGeom prst="rect">
            <a:avLst/>
          </a:prstGeom>
        </p:spPr>
      </p:pic>
      <p:pic>
        <p:nvPicPr>
          <p:cNvPr id="19" name="Picture 18">
            <a:extLst>
              <a:ext uri="{FF2B5EF4-FFF2-40B4-BE49-F238E27FC236}">
                <a16:creationId xmlns:a16="http://schemas.microsoft.com/office/drawing/2014/main" id="{F8517DFF-BACF-D947-85C0-4429D6B94648}"/>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574719" y="2449047"/>
            <a:ext cx="1374055" cy="971137"/>
          </a:xfrm>
          <a:prstGeom prst="rect">
            <a:avLst/>
          </a:prstGeom>
        </p:spPr>
      </p:pic>
      <p:pic>
        <p:nvPicPr>
          <p:cNvPr id="20" name="Picture 19">
            <a:extLst>
              <a:ext uri="{FF2B5EF4-FFF2-40B4-BE49-F238E27FC236}">
                <a16:creationId xmlns:a16="http://schemas.microsoft.com/office/drawing/2014/main" id="{53D0DF2F-4B57-9E48-9022-384F017DEFF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35204" y="5009714"/>
            <a:ext cx="2264026" cy="807422"/>
          </a:xfrm>
          <a:prstGeom prst="rect">
            <a:avLst/>
          </a:prstGeom>
        </p:spPr>
      </p:pic>
      <p:pic>
        <p:nvPicPr>
          <p:cNvPr id="21" name="Content Placeholder 4">
            <a:extLst>
              <a:ext uri="{FF2B5EF4-FFF2-40B4-BE49-F238E27FC236}">
                <a16:creationId xmlns:a16="http://schemas.microsoft.com/office/drawing/2014/main" id="{B89D2D14-94D2-8747-AEB9-D9C204613BE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136437" y="2585865"/>
            <a:ext cx="1716342" cy="879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22" name="Picture 21">
            <a:extLst>
              <a:ext uri="{FF2B5EF4-FFF2-40B4-BE49-F238E27FC236}">
                <a16:creationId xmlns:a16="http://schemas.microsoft.com/office/drawing/2014/main" id="{9D90882E-239D-4447-A94D-BA11696AF09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431106" y="4723638"/>
            <a:ext cx="1749597" cy="1093498"/>
          </a:xfrm>
          <a:prstGeom prst="rect">
            <a:avLst/>
          </a:prstGeom>
        </p:spPr>
      </p:pic>
      <p:pic>
        <p:nvPicPr>
          <p:cNvPr id="3" name="Picture 2">
            <a:extLst>
              <a:ext uri="{FF2B5EF4-FFF2-40B4-BE49-F238E27FC236}">
                <a16:creationId xmlns:a16="http://schemas.microsoft.com/office/drawing/2014/main" id="{C68CC7E9-95C4-DC4E-AEA6-6A468D85049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67217" y="3900763"/>
            <a:ext cx="2227737" cy="602185"/>
          </a:xfrm>
          <a:prstGeom prst="rect">
            <a:avLst/>
          </a:prstGeom>
        </p:spPr>
      </p:pic>
    </p:spTree>
    <p:extLst>
      <p:ext uri="{BB962C8B-B14F-4D97-AF65-F5344CB8AC3E}">
        <p14:creationId xmlns:p14="http://schemas.microsoft.com/office/powerpoint/2010/main" val="399026005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6361977"/>
            <a:ext cx="11513678" cy="223623"/>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112" name="Рисунок 13" descr="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4171" y="264350"/>
            <a:ext cx="2354518" cy="1079387"/>
          </a:xfrm>
          <a:prstGeom prst="rect">
            <a:avLst/>
          </a:prstGeom>
          <a:ln w="12700">
            <a:miter lim="400000"/>
          </a:ln>
        </p:spPr>
      </p:pic>
      <p:sp>
        <p:nvSpPr>
          <p:cNvPr id="15" name="TextBox 7">
            <a:extLst>
              <a:ext uri="{FF2B5EF4-FFF2-40B4-BE49-F238E27FC236}">
                <a16:creationId xmlns:a16="http://schemas.microsoft.com/office/drawing/2014/main" id="{62FD7875-36C4-C245-90BF-8CDBDF19D6BC}"/>
              </a:ext>
            </a:extLst>
          </p:cNvPr>
          <p:cNvSpPr txBox="1"/>
          <p:nvPr/>
        </p:nvSpPr>
        <p:spPr>
          <a:xfrm>
            <a:off x="1604301" y="1782451"/>
            <a:ext cx="10123873" cy="789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latin typeface="Arial" panose="020B0604020202020204" pitchFamily="34" charset="0"/>
                <a:cs typeface="Arial" panose="020B0604020202020204" pitchFamily="34" charset="0"/>
              </a:rPr>
              <a:t>Press &amp; User Testimonials</a:t>
            </a:r>
          </a:p>
          <a:p>
            <a:pPr>
              <a:lnSpc>
                <a:spcPct val="70000"/>
              </a:lnSpc>
              <a:defRPr sz="2400">
                <a:latin typeface="Baron Neue"/>
                <a:ea typeface="Baron Neue"/>
                <a:cs typeface="Baron Neue"/>
                <a:sym typeface="Baron Neue"/>
              </a:defRPr>
            </a:pPr>
            <a:endParaRPr lang="en-US" altLang="zh-CN" sz="1600" b="1" dirty="0">
              <a:latin typeface="Arial" panose="020B0604020202020204" pitchFamily="34" charset="0"/>
              <a:cs typeface="Arial" panose="020B0604020202020204" pitchFamily="34" charset="0"/>
            </a:endParaRPr>
          </a:p>
          <a:p>
            <a:pPr>
              <a:lnSpc>
                <a:spcPct val="70000"/>
              </a:lnSpc>
              <a:defRPr sz="2400">
                <a:latin typeface="Baron Neue"/>
                <a:ea typeface="Baron Neue"/>
                <a:cs typeface="Baron Neue"/>
                <a:sym typeface="Baron Neue"/>
              </a:defRPr>
            </a:pPr>
            <a:r>
              <a:rPr lang="zh-CN" altLang="en-US" b="1" dirty="0">
                <a:latin typeface="Arial" panose="020B0604020202020204" pitchFamily="34" charset="0"/>
                <a:cs typeface="Arial" panose="020B0604020202020204" pitchFamily="34" charset="0"/>
              </a:rPr>
              <a:t>媒体报导</a:t>
            </a:r>
            <a:r>
              <a:rPr lang="en-US" altLang="zh-CN" b="1" dirty="0">
                <a:latin typeface="Arial" panose="020B0604020202020204" pitchFamily="34" charset="0"/>
                <a:cs typeface="Arial" panose="020B0604020202020204" pitchFamily="34" charset="0"/>
              </a:rPr>
              <a:t> &amp; </a:t>
            </a:r>
            <a:r>
              <a:rPr lang="zh-CN" altLang="en-US" b="1" dirty="0">
                <a:latin typeface="Arial" panose="020B0604020202020204" pitchFamily="34" charset="0"/>
                <a:cs typeface="Arial" panose="020B0604020202020204" pitchFamily="34" charset="0"/>
              </a:rPr>
              <a:t>用户好评</a:t>
            </a:r>
            <a:endParaRPr lang="en-US" altLang="zh-CN"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3D09B2F-9B86-864D-9DBC-A682C1B6B4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21871" y="2831076"/>
            <a:ext cx="2356859" cy="2906500"/>
          </a:xfrm>
          <a:prstGeom prst="rect">
            <a:avLst/>
          </a:prstGeom>
        </p:spPr>
      </p:pic>
      <p:pic>
        <p:nvPicPr>
          <p:cNvPr id="4" name="Picture 3">
            <a:extLst>
              <a:ext uri="{FF2B5EF4-FFF2-40B4-BE49-F238E27FC236}">
                <a16:creationId xmlns:a16="http://schemas.microsoft.com/office/drawing/2014/main" id="{045A3E91-7F94-524C-88FA-58B6BB8C1E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12225" y="3758771"/>
            <a:ext cx="2399900" cy="1913397"/>
          </a:xfrm>
          <a:prstGeom prst="rect">
            <a:avLst/>
          </a:prstGeom>
        </p:spPr>
      </p:pic>
      <p:sp>
        <p:nvSpPr>
          <p:cNvPr id="16" name="Овал 21">
            <a:extLst>
              <a:ext uri="{FF2B5EF4-FFF2-40B4-BE49-F238E27FC236}">
                <a16:creationId xmlns:a16="http://schemas.microsoft.com/office/drawing/2014/main" id="{3BB515CF-4868-2E4A-AE06-B8AD702205AA}"/>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pic>
        <p:nvPicPr>
          <p:cNvPr id="7" name="Picture 6">
            <a:extLst>
              <a:ext uri="{FF2B5EF4-FFF2-40B4-BE49-F238E27FC236}">
                <a16:creationId xmlns:a16="http://schemas.microsoft.com/office/drawing/2014/main" id="{699505DA-85CB-A94A-ACCA-7BEFCCFAB3C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3933" y="3092735"/>
            <a:ext cx="3167938" cy="2579433"/>
          </a:xfrm>
          <a:prstGeom prst="rect">
            <a:avLst/>
          </a:prstGeom>
        </p:spPr>
      </p:pic>
      <p:pic>
        <p:nvPicPr>
          <p:cNvPr id="17" name="Picture 16">
            <a:extLst>
              <a:ext uri="{FF2B5EF4-FFF2-40B4-BE49-F238E27FC236}">
                <a16:creationId xmlns:a16="http://schemas.microsoft.com/office/drawing/2014/main" id="{E7016A67-5509-EA47-8576-5913EC0166A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227170" y="401436"/>
            <a:ext cx="3588488" cy="5960541"/>
          </a:xfrm>
          <a:prstGeom prst="rect">
            <a:avLst/>
          </a:prstGeom>
        </p:spPr>
      </p:pic>
      <p:pic>
        <p:nvPicPr>
          <p:cNvPr id="2" name="Picture 1">
            <a:extLst>
              <a:ext uri="{FF2B5EF4-FFF2-40B4-BE49-F238E27FC236}">
                <a16:creationId xmlns:a16="http://schemas.microsoft.com/office/drawing/2014/main" id="{9F1AFBF4-ED23-6C4D-A787-5DD380D6B91F}"/>
              </a:ext>
            </a:extLst>
          </p:cNvPr>
          <p:cNvPicPr>
            <a:picLocks noChangeAspect="1"/>
          </p:cNvPicPr>
          <p:nvPr/>
        </p:nvPicPr>
        <p:blipFill>
          <a:blip r:embed="rId10"/>
          <a:stretch>
            <a:fillRect/>
          </a:stretch>
        </p:blipFill>
        <p:spPr>
          <a:xfrm>
            <a:off x="9242999" y="5767015"/>
            <a:ext cx="2485175" cy="444369"/>
          </a:xfrm>
          <a:prstGeom prst="rect">
            <a:avLst/>
          </a:prstGeom>
        </p:spPr>
      </p:pic>
    </p:spTree>
    <p:extLst>
      <p:ext uri="{BB962C8B-B14F-4D97-AF65-F5344CB8AC3E}">
        <p14:creationId xmlns:p14="http://schemas.microsoft.com/office/powerpoint/2010/main" val="292470599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 name="Прямоугольник 14"/>
          <p:cNvSpPr/>
          <p:nvPr/>
        </p:nvSpPr>
        <p:spPr>
          <a:xfrm>
            <a:off x="384316" y="4041"/>
            <a:ext cx="516631" cy="6853960"/>
          </a:xfrm>
          <a:prstGeom prst="rect">
            <a:avLst/>
          </a:prstGeom>
          <a:solidFill>
            <a:srgbClr val="FF9547"/>
          </a:solidFill>
          <a:ln w="12700">
            <a:miter lim="400000"/>
          </a:ln>
        </p:spPr>
        <p:txBody>
          <a:bodyPr lIns="45719" rIns="45719" anchor="ctr"/>
          <a:lstStyle/>
          <a:p>
            <a:pPr algn="ctr">
              <a:defRPr>
                <a:solidFill>
                  <a:srgbClr val="FFFFFF"/>
                </a:solidFill>
              </a:defRPr>
            </a:pPr>
            <a:endParaRPr/>
          </a:p>
        </p:txBody>
      </p:sp>
      <p:sp>
        <p:nvSpPr>
          <p:cNvPr id="276" name="TextBox 15"/>
          <p:cNvSpPr txBox="1"/>
          <p:nvPr/>
        </p:nvSpPr>
        <p:spPr>
          <a:xfrm rot="16200000">
            <a:off x="-3041664" y="2953680"/>
            <a:ext cx="7221009"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FFFFFF"/>
                </a:solidFill>
                <a:latin typeface="Baron Neue Black"/>
                <a:ea typeface="Baron Neue Black"/>
                <a:cs typeface="Baron Neue Black"/>
                <a:sym typeface="Baron Neue Black"/>
              </a:defRPr>
            </a:lvl1pPr>
          </a:lstStyle>
          <a:p>
            <a:r>
              <a:t>interactive professional diverse suc </a:t>
            </a:r>
          </a:p>
        </p:txBody>
      </p:sp>
      <p:sp>
        <p:nvSpPr>
          <p:cNvPr id="278"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281" name="Группа 21"/>
          <p:cNvGrpSpPr/>
          <p:nvPr/>
        </p:nvGrpSpPr>
        <p:grpSpPr>
          <a:xfrm>
            <a:off x="1061019" y="327114"/>
            <a:ext cx="10787545" cy="1035276"/>
            <a:chOff x="0" y="0"/>
            <a:chExt cx="10787544" cy="1726864"/>
          </a:xfrm>
        </p:grpSpPr>
        <p:pic>
          <p:nvPicPr>
            <p:cNvPr id="279" name="Рисунок 18" descr="Рисунок 18"/>
            <p:cNvPicPr>
              <a:picLocks noChangeAspect="1"/>
            </p:cNvPicPr>
            <p:nvPr/>
          </p:nvPicPr>
          <p:blipFill>
            <a:blip r:embed="rId2">
              <a:extLst/>
            </a:blip>
            <a:stretch>
              <a:fillRect/>
            </a:stretch>
          </p:blipFill>
          <p:spPr>
            <a:xfrm>
              <a:off x="0" y="0"/>
              <a:ext cx="6492130" cy="1726864"/>
            </a:xfrm>
            <a:prstGeom prst="rect">
              <a:avLst/>
            </a:prstGeom>
            <a:ln w="12700" cap="flat">
              <a:noFill/>
              <a:miter lim="400000"/>
            </a:ln>
            <a:effectLst/>
          </p:spPr>
        </p:pic>
        <p:pic>
          <p:nvPicPr>
            <p:cNvPr id="280" name="Рисунок 20" descr="Рисунок 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284" name="Группа 22"/>
          <p:cNvGrpSpPr/>
          <p:nvPr/>
        </p:nvGrpSpPr>
        <p:grpSpPr>
          <a:xfrm>
            <a:off x="1055318" y="4915796"/>
            <a:ext cx="10787545" cy="1669805"/>
            <a:chOff x="0" y="0"/>
            <a:chExt cx="10787544" cy="1726864"/>
          </a:xfrm>
        </p:grpSpPr>
        <p:pic>
          <p:nvPicPr>
            <p:cNvPr id="282" name="Рисунок 23" descr="Рисунок 23"/>
            <p:cNvPicPr>
              <a:picLocks noChangeAspect="1"/>
            </p:cNvPicPr>
            <p:nvPr/>
          </p:nvPicPr>
          <p:blipFill>
            <a:blip r:embed="rId2">
              <a:extLst/>
            </a:blip>
            <a:stretch>
              <a:fillRect/>
            </a:stretch>
          </p:blipFill>
          <p:spPr>
            <a:xfrm rot="10800000">
              <a:off x="4295414" y="0"/>
              <a:ext cx="6492131" cy="1726864"/>
            </a:xfrm>
            <a:prstGeom prst="rect">
              <a:avLst/>
            </a:prstGeom>
            <a:ln w="12700" cap="flat">
              <a:noFill/>
              <a:miter lim="400000"/>
            </a:ln>
            <a:effectLst/>
          </p:spPr>
        </p:pic>
        <p:pic>
          <p:nvPicPr>
            <p:cNvPr id="283" name="Рисунок 24" descr="Рисунок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285" name="TextBox 19"/>
          <p:cNvSpPr txBox="1"/>
          <p:nvPr/>
        </p:nvSpPr>
        <p:spPr>
          <a:xfrm>
            <a:off x="568447" y="4966743"/>
            <a:ext cx="7155037"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latin typeface="Baron Neue Black"/>
                <a:ea typeface="Baron Neue Black"/>
                <a:cs typeface="Baron Neue Black"/>
                <a:sym typeface="Baron Neue Black"/>
              </a:defRPr>
            </a:lvl1pPr>
          </a:lstStyle>
          <a:p>
            <a:pPr algn="ctr"/>
            <a:r>
              <a:rPr lang="en-US" dirty="0"/>
              <a:t>Thank you </a:t>
            </a:r>
          </a:p>
          <a:p>
            <a:pPr algn="ctr"/>
            <a:r>
              <a:rPr dirty="0"/>
              <a:t>let’s keep in touch</a:t>
            </a:r>
          </a:p>
        </p:txBody>
      </p:sp>
      <p:pic>
        <p:nvPicPr>
          <p:cNvPr id="286" name="Picture 12" descr="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60346" y="2305651"/>
            <a:ext cx="2524127" cy="2505077"/>
          </a:xfrm>
          <a:prstGeom prst="rect">
            <a:avLst/>
          </a:prstGeom>
          <a:ln w="12700">
            <a:miter lim="400000"/>
          </a:ln>
        </p:spPr>
      </p:pic>
      <p:pic>
        <p:nvPicPr>
          <p:cNvPr id="287" name="Рисунок 3" descr="Рисунок 3"/>
          <p:cNvPicPr>
            <a:picLocks noChangeAspect="1"/>
          </p:cNvPicPr>
          <p:nvPr/>
        </p:nvPicPr>
        <p:blipFill>
          <a:blip r:embed="rId5">
            <a:extLst/>
          </a:blip>
          <a:stretch>
            <a:fillRect/>
          </a:stretch>
        </p:blipFill>
        <p:spPr>
          <a:xfrm>
            <a:off x="4188489" y="2789956"/>
            <a:ext cx="881689" cy="881689"/>
          </a:xfrm>
          <a:prstGeom prst="rect">
            <a:avLst/>
          </a:prstGeom>
          <a:ln w="12700">
            <a:miter lim="400000"/>
          </a:ln>
        </p:spPr>
      </p:pic>
      <p:grpSp>
        <p:nvGrpSpPr>
          <p:cNvPr id="290" name="Группа 9"/>
          <p:cNvGrpSpPr/>
          <p:nvPr/>
        </p:nvGrpSpPr>
        <p:grpSpPr>
          <a:xfrm>
            <a:off x="5151290" y="2745232"/>
            <a:ext cx="1044160" cy="1265802"/>
            <a:chOff x="0" y="0"/>
            <a:chExt cx="1044159" cy="1265801"/>
          </a:xfrm>
        </p:grpSpPr>
        <p:pic>
          <p:nvPicPr>
            <p:cNvPr id="288" name="Picture 3" descr="Picture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943021"/>
              <a:ext cx="1044160" cy="322781"/>
            </a:xfrm>
            <a:prstGeom prst="rect">
              <a:avLst/>
            </a:prstGeom>
            <a:ln w="12700" cap="flat">
              <a:noFill/>
              <a:miter lim="400000"/>
            </a:ln>
            <a:effectLst/>
          </p:spPr>
        </p:pic>
        <p:pic>
          <p:nvPicPr>
            <p:cNvPr id="289" name="Рисунок 4" descr="Рисунок 4"/>
            <p:cNvPicPr>
              <a:picLocks noChangeAspect="1"/>
            </p:cNvPicPr>
            <p:nvPr/>
          </p:nvPicPr>
          <p:blipFill>
            <a:blip r:embed="rId7">
              <a:extLst/>
            </a:blip>
            <a:stretch>
              <a:fillRect/>
            </a:stretch>
          </p:blipFill>
          <p:spPr>
            <a:xfrm>
              <a:off x="76468" y="0"/>
              <a:ext cx="957977" cy="957977"/>
            </a:xfrm>
            <a:prstGeom prst="rect">
              <a:avLst/>
            </a:prstGeom>
            <a:ln w="12700" cap="flat">
              <a:noFill/>
              <a:miter lim="400000"/>
            </a:ln>
            <a:effectLst/>
          </p:spPr>
        </p:pic>
      </p:grpSp>
      <p:pic>
        <p:nvPicPr>
          <p:cNvPr id="291" name="Рисунок 8" descr="Рисунок 8"/>
          <p:cNvPicPr>
            <a:picLocks noChangeAspect="1"/>
          </p:cNvPicPr>
          <p:nvPr/>
        </p:nvPicPr>
        <p:blipFill>
          <a:blip r:embed="rId8">
            <a:extLst/>
          </a:blip>
          <a:stretch>
            <a:fillRect/>
          </a:stretch>
        </p:blipFill>
        <p:spPr>
          <a:xfrm>
            <a:off x="4145966" y="3870368"/>
            <a:ext cx="949325" cy="949325"/>
          </a:xfrm>
          <a:prstGeom prst="rect">
            <a:avLst/>
          </a:prstGeom>
          <a:ln w="12700">
            <a:miter lim="400000"/>
          </a:ln>
        </p:spPr>
      </p:pic>
      <p:pic>
        <p:nvPicPr>
          <p:cNvPr id="292" name="Рисунок 11" descr="Рисунок 11"/>
          <p:cNvPicPr>
            <a:picLocks noChangeAspect="1"/>
          </p:cNvPicPr>
          <p:nvPr/>
        </p:nvPicPr>
        <p:blipFill>
          <a:blip r:embed="rId9">
            <a:extLst/>
          </a:blip>
          <a:stretch>
            <a:fillRect/>
          </a:stretch>
        </p:blipFill>
        <p:spPr>
          <a:xfrm>
            <a:off x="5283085" y="4013048"/>
            <a:ext cx="902748" cy="902748"/>
          </a:xfrm>
          <a:prstGeom prst="rect">
            <a:avLst/>
          </a:prstGeom>
          <a:ln w="12700">
            <a:miter lim="400000"/>
          </a:ln>
        </p:spPr>
      </p:pic>
      <p:pic>
        <p:nvPicPr>
          <p:cNvPr id="293" name="Рисунок 30" descr="Рисунок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77730" y="340032"/>
            <a:ext cx="1650958" cy="756853"/>
          </a:xfrm>
          <a:prstGeom prst="rect">
            <a:avLst/>
          </a:prstGeom>
          <a:ln w="12700">
            <a:miter lim="400000"/>
          </a:ln>
        </p:spPr>
      </p:pic>
      <p:sp>
        <p:nvSpPr>
          <p:cNvPr id="294" name="TextBox 26"/>
          <p:cNvSpPr txBox="1"/>
          <p:nvPr/>
        </p:nvSpPr>
        <p:spPr>
          <a:xfrm>
            <a:off x="1533742" y="1372271"/>
            <a:ext cx="4030338"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a:latin typeface="Baron Neue Black"/>
                <a:ea typeface="Baron Neue Black"/>
                <a:cs typeface="Baron Neue Black"/>
                <a:sym typeface="Baron Neue Black"/>
              </a:defRPr>
            </a:lvl1pPr>
          </a:lstStyle>
          <a:p>
            <a:r>
              <a:rPr dirty="0"/>
              <a:t>#</a:t>
            </a:r>
            <a:r>
              <a:rPr dirty="0" err="1"/>
              <a:t>behive_fam</a:t>
            </a:r>
            <a:endParaRPr dirty="0"/>
          </a:p>
        </p:txBody>
      </p:sp>
      <p:pic>
        <p:nvPicPr>
          <p:cNvPr id="2" name="Picture 1">
            <a:extLst>
              <a:ext uri="{FF2B5EF4-FFF2-40B4-BE49-F238E27FC236}">
                <a16:creationId xmlns:a16="http://schemas.microsoft.com/office/drawing/2014/main" id="{0275F5C9-1292-3143-9F83-2124BA32548A}"/>
              </a:ext>
            </a:extLst>
          </p:cNvPr>
          <p:cNvPicPr>
            <a:picLocks noChangeAspect="1"/>
          </p:cNvPicPr>
          <p:nvPr/>
        </p:nvPicPr>
        <p:blipFill rotWithShape="1">
          <a:blip r:embed="rId11"/>
          <a:srcRect t="2904" b="14648"/>
          <a:stretch/>
        </p:blipFill>
        <p:spPr>
          <a:xfrm>
            <a:off x="6623550" y="1511571"/>
            <a:ext cx="3137154" cy="3438457"/>
          </a:xfrm>
          <a:prstGeom prst="rect">
            <a:avLst/>
          </a:prstGeom>
        </p:spPr>
      </p:pic>
      <p:sp>
        <p:nvSpPr>
          <p:cNvPr id="24" name="TextBox 23">
            <a:extLst>
              <a:ext uri="{FF2B5EF4-FFF2-40B4-BE49-F238E27FC236}">
                <a16:creationId xmlns:a16="http://schemas.microsoft.com/office/drawing/2014/main" id="{712E455D-4497-124E-A128-C3E681BAB614}"/>
              </a:ext>
            </a:extLst>
          </p:cNvPr>
          <p:cNvSpPr txBox="1"/>
          <p:nvPr/>
        </p:nvSpPr>
        <p:spPr>
          <a:xfrm>
            <a:off x="9507076" y="2953968"/>
            <a:ext cx="4466551"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Contact Details: </a:t>
            </a:r>
          </a:p>
          <a:p>
            <a:pPr marL="0" marR="0" indent="0" defTabSz="914400" rtl="0" fontAlgn="auto" latinLnBrk="0" hangingPunct="0">
              <a:lnSpc>
                <a:spcPct val="100000"/>
              </a:lnSpc>
              <a:spcBef>
                <a:spcPts val="0"/>
              </a:spcBef>
              <a:spcAft>
                <a:spcPts val="0"/>
              </a:spcAft>
              <a:buClrTx/>
              <a:buSzTx/>
              <a:buFontTx/>
              <a:buNone/>
              <a:tabLst/>
            </a:pPr>
            <a:r>
              <a:rPr lang="en-US" sz="1400" dirty="0">
                <a:latin typeface="Arial" panose="020B0604020202020204" pitchFamily="34" charset="0"/>
                <a:cs typeface="Arial" panose="020B0604020202020204" pitchFamily="34" charset="0"/>
              </a:rPr>
              <a:t>Petros Djakouris</a:t>
            </a:r>
          </a:p>
          <a:p>
            <a:pPr marL="0" marR="0" indent="0"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Telephone: </a:t>
            </a: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13121540571</a:t>
            </a:r>
          </a:p>
          <a:p>
            <a:pPr marL="0" marR="0" indent="0" defTabSz="914400" rtl="0" fontAlgn="auto" latinLnBrk="0" hangingPunct="0">
              <a:lnSpc>
                <a:spcPct val="100000"/>
              </a:lnSpc>
              <a:spcBef>
                <a:spcPts val="0"/>
              </a:spcBef>
              <a:spcAft>
                <a:spcPts val="0"/>
              </a:spcAft>
              <a:buClrTx/>
              <a:buSzTx/>
              <a:buFontTx/>
              <a:buNone/>
              <a:tabLst/>
            </a:pPr>
            <a:r>
              <a:rPr lang="en-US" sz="1400" b="1" dirty="0">
                <a:latin typeface="Arial" panose="020B0604020202020204" pitchFamily="34" charset="0"/>
                <a:cs typeface="Arial" panose="020B0604020202020204" pitchFamily="34" charset="0"/>
              </a:rPr>
              <a:t>WeChat: </a:t>
            </a:r>
            <a:r>
              <a:rPr lang="en-US" sz="1400" dirty="0">
                <a:latin typeface="Arial" panose="020B0604020202020204" pitchFamily="34" charset="0"/>
                <a:cs typeface="Arial" panose="020B0604020202020204" pitchFamily="34" charset="0"/>
              </a:rPr>
              <a:t>petros1992</a:t>
            </a:r>
            <a:endPar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16624693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pic>
        <p:nvPicPr>
          <p:cNvPr id="4" name="Picture 3">
            <a:extLst>
              <a:ext uri="{FF2B5EF4-FFF2-40B4-BE49-F238E27FC236}">
                <a16:creationId xmlns:a16="http://schemas.microsoft.com/office/drawing/2014/main" id="{192A9340-28AD-3D4A-B345-3AB8874B3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03" y="14990"/>
            <a:ext cx="12151990" cy="6836418"/>
          </a:xfrm>
          <a:prstGeom prst="rect">
            <a:avLst/>
          </a:prstGeom>
        </p:spPr>
      </p:pic>
    </p:spTree>
    <p:extLst>
      <p:ext uri="{BB962C8B-B14F-4D97-AF65-F5344CB8AC3E}">
        <p14:creationId xmlns:p14="http://schemas.microsoft.com/office/powerpoint/2010/main" val="38486790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4" name="Овал 21">
            <a:extLst>
              <a:ext uri="{FF2B5EF4-FFF2-40B4-BE49-F238E27FC236}">
                <a16:creationId xmlns:a16="http://schemas.microsoft.com/office/drawing/2014/main" id="{2FF9420C-762B-C242-962F-B5192272D729}"/>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691912" y="1663864"/>
            <a:ext cx="5984513" cy="422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sz="3000" b="1" dirty="0">
                <a:solidFill>
                  <a:schemeClr val="tx1"/>
                </a:solidFill>
                <a:latin typeface="Arial" panose="020B0604020202020204" pitchFamily="34" charset="0"/>
                <a:cs typeface="Arial" panose="020B0604020202020204" pitchFamily="34" charset="0"/>
              </a:rPr>
              <a:t>Problem </a:t>
            </a:r>
          </a:p>
        </p:txBody>
      </p:sp>
      <p:sp>
        <p:nvSpPr>
          <p:cNvPr id="5" name="TextBox 4">
            <a:extLst>
              <a:ext uri="{FF2B5EF4-FFF2-40B4-BE49-F238E27FC236}">
                <a16:creationId xmlns:a16="http://schemas.microsoft.com/office/drawing/2014/main" id="{EB3396E6-2679-1B45-8950-1A0848B61FAC}"/>
              </a:ext>
            </a:extLst>
          </p:cNvPr>
          <p:cNvSpPr txBox="1"/>
          <p:nvPr/>
        </p:nvSpPr>
        <p:spPr>
          <a:xfrm>
            <a:off x="329185" y="2580112"/>
            <a:ext cx="976164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3000" b="1" dirty="0">
                <a:latin typeface="Helvetica" pitchFamily="2" charset="0"/>
              </a:rPr>
              <a:t>Foreigners in China have a hard time landing a job. </a:t>
            </a:r>
          </a:p>
          <a:p>
            <a:endParaRPr lang="en-US" sz="3000" b="1" dirty="0">
              <a:latin typeface="Helvetica" pitchFamily="2" charset="0"/>
            </a:endParaRPr>
          </a:p>
          <a:p>
            <a:r>
              <a:rPr lang="en-US" sz="3000" b="1" dirty="0">
                <a:latin typeface="Helvetica" pitchFamily="2" charset="0"/>
              </a:rPr>
              <a:t>They have no local network or connections.</a:t>
            </a:r>
          </a:p>
          <a:p>
            <a:endParaRPr lang="en-US" sz="3000" b="1" dirty="0">
              <a:latin typeface="Helvetica" pitchFamily="2" charset="0"/>
            </a:endParaRPr>
          </a:p>
          <a:p>
            <a:r>
              <a:rPr lang="en-US" sz="3000" b="1" dirty="0">
                <a:latin typeface="Helvetica" pitchFamily="2" charset="0"/>
              </a:rPr>
              <a:t>It’s challenging to get the information they </a:t>
            </a:r>
          </a:p>
          <a:p>
            <a:r>
              <a:rPr lang="en-US" sz="3000" b="1" dirty="0">
                <a:latin typeface="Helvetica" pitchFamily="2" charset="0"/>
              </a:rPr>
              <a:t>need to make informed career decisions. </a:t>
            </a:r>
          </a:p>
        </p:txBody>
      </p:sp>
    </p:spTree>
    <p:extLst>
      <p:ext uri="{BB962C8B-B14F-4D97-AF65-F5344CB8AC3E}">
        <p14:creationId xmlns:p14="http://schemas.microsoft.com/office/powerpoint/2010/main" val="6434739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Овал 21">
            <a:extLst>
              <a:ext uri="{FF2B5EF4-FFF2-40B4-BE49-F238E27FC236}">
                <a16:creationId xmlns:a16="http://schemas.microsoft.com/office/drawing/2014/main" id="{07985F0C-A6C8-104B-94BA-4CEB1C57A344}"/>
              </a:ext>
            </a:extLst>
          </p:cNvPr>
          <p:cNvSpPr/>
          <p:nvPr/>
        </p:nvSpPr>
        <p:spPr>
          <a:xfrm>
            <a:off x="5199632" y="1951263"/>
            <a:ext cx="1644459" cy="1644459"/>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135602"/>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6216085"/>
            <a:ext cx="11513678" cy="369515"/>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5" name="TextBox 7">
            <a:extLst>
              <a:ext uri="{FF2B5EF4-FFF2-40B4-BE49-F238E27FC236}">
                <a16:creationId xmlns:a16="http://schemas.microsoft.com/office/drawing/2014/main" id="{62FD7875-36C4-C245-90BF-8CDBDF19D6BC}"/>
              </a:ext>
            </a:extLst>
          </p:cNvPr>
          <p:cNvSpPr txBox="1"/>
          <p:nvPr/>
        </p:nvSpPr>
        <p:spPr>
          <a:xfrm>
            <a:off x="1653228" y="955786"/>
            <a:ext cx="10123873" cy="371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b="1" dirty="0">
                <a:latin typeface="Helvetica" pitchFamily="2" charset="0"/>
                <a:cs typeface="Arial" panose="020B0604020202020204" pitchFamily="34" charset="0"/>
              </a:rPr>
              <a:t>Our Past Experience </a:t>
            </a:r>
            <a:endParaRPr lang="en-US" altLang="zh-CN" dirty="0">
              <a:latin typeface="Helvetica" pitchFamily="2" charset="0"/>
              <a:cs typeface="Arial" panose="020B0604020202020204" pitchFamily="34" charset="0"/>
            </a:endParaRPr>
          </a:p>
        </p:txBody>
      </p:sp>
      <p:sp>
        <p:nvSpPr>
          <p:cNvPr id="26" name="Овал 23">
            <a:extLst>
              <a:ext uri="{FF2B5EF4-FFF2-40B4-BE49-F238E27FC236}">
                <a16:creationId xmlns:a16="http://schemas.microsoft.com/office/drawing/2014/main" id="{5A8E500C-53B1-9149-8692-0A78A1F32AEE}"/>
              </a:ext>
            </a:extLst>
          </p:cNvPr>
          <p:cNvSpPr/>
          <p:nvPr/>
        </p:nvSpPr>
        <p:spPr>
          <a:xfrm>
            <a:off x="1264832" y="1861847"/>
            <a:ext cx="1644459" cy="1644459"/>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27" name="Овал 21">
            <a:extLst>
              <a:ext uri="{FF2B5EF4-FFF2-40B4-BE49-F238E27FC236}">
                <a16:creationId xmlns:a16="http://schemas.microsoft.com/office/drawing/2014/main" id="{7684516D-3287-A149-BB43-F7C3DE0390A8}"/>
              </a:ext>
            </a:extLst>
          </p:cNvPr>
          <p:cNvSpPr/>
          <p:nvPr/>
        </p:nvSpPr>
        <p:spPr>
          <a:xfrm>
            <a:off x="5275603" y="4287587"/>
            <a:ext cx="1644459" cy="1644459"/>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28" name="TextBox 6">
            <a:extLst>
              <a:ext uri="{FF2B5EF4-FFF2-40B4-BE49-F238E27FC236}">
                <a16:creationId xmlns:a16="http://schemas.microsoft.com/office/drawing/2014/main" id="{18D88437-E8F0-1D44-B953-570C333D6913}"/>
              </a:ext>
            </a:extLst>
          </p:cNvPr>
          <p:cNvSpPr txBox="1"/>
          <p:nvPr/>
        </p:nvSpPr>
        <p:spPr>
          <a:xfrm>
            <a:off x="4358637" y="5276237"/>
            <a:ext cx="3440341"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2400">
                <a:latin typeface="Baron Neue"/>
                <a:ea typeface="Baron Neue"/>
                <a:cs typeface="Baron Neue"/>
                <a:sym typeface="Baron Neue"/>
              </a:defRPr>
            </a:lvl1pPr>
          </a:lstStyle>
          <a:p>
            <a:r>
              <a:rPr lang="en-US" sz="2200" dirty="0"/>
              <a:t>participants</a:t>
            </a:r>
          </a:p>
          <a:p>
            <a:endParaRPr lang="en-US" altLang="zh-CN" sz="400" dirty="0"/>
          </a:p>
        </p:txBody>
      </p:sp>
      <p:sp>
        <p:nvSpPr>
          <p:cNvPr id="32" name="TextBox 2">
            <a:extLst>
              <a:ext uri="{FF2B5EF4-FFF2-40B4-BE49-F238E27FC236}">
                <a16:creationId xmlns:a16="http://schemas.microsoft.com/office/drawing/2014/main" id="{1C3753CF-7919-D04E-ABAE-975A8261F43F}"/>
              </a:ext>
            </a:extLst>
          </p:cNvPr>
          <p:cNvSpPr txBox="1"/>
          <p:nvPr/>
        </p:nvSpPr>
        <p:spPr>
          <a:xfrm>
            <a:off x="1421518" y="1844407"/>
            <a:ext cx="2983043"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7200">
                <a:latin typeface="Baron Neue Black"/>
                <a:ea typeface="Baron Neue Black"/>
                <a:cs typeface="Baron Neue Black"/>
                <a:sym typeface="Baron Neue Black"/>
              </a:defRPr>
            </a:pPr>
            <a:r>
              <a:rPr lang="en-US" dirty="0"/>
              <a:t>80</a:t>
            </a:r>
            <a:r>
              <a:rPr dirty="0"/>
              <a:t>+</a:t>
            </a:r>
          </a:p>
        </p:txBody>
      </p:sp>
      <p:sp>
        <p:nvSpPr>
          <p:cNvPr id="33" name="TextBox 16">
            <a:extLst>
              <a:ext uri="{FF2B5EF4-FFF2-40B4-BE49-F238E27FC236}">
                <a16:creationId xmlns:a16="http://schemas.microsoft.com/office/drawing/2014/main" id="{13E250D9-8AE7-7E47-AAB7-CD8DFC515BEF}"/>
              </a:ext>
            </a:extLst>
          </p:cNvPr>
          <p:cNvSpPr txBox="1"/>
          <p:nvPr/>
        </p:nvSpPr>
        <p:spPr>
          <a:xfrm>
            <a:off x="5002979" y="4031131"/>
            <a:ext cx="2983043"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7200">
                <a:latin typeface="Baron Neue Black"/>
                <a:ea typeface="Baron Neue Black"/>
                <a:cs typeface="Baron Neue Black"/>
                <a:sym typeface="Baron Neue Black"/>
              </a:defRPr>
            </a:pPr>
            <a:r>
              <a:rPr lang="en-US" dirty="0"/>
              <a:t>80</a:t>
            </a:r>
            <a:r>
              <a:rPr dirty="0"/>
              <a:t>00+</a:t>
            </a:r>
          </a:p>
        </p:txBody>
      </p:sp>
      <p:sp>
        <p:nvSpPr>
          <p:cNvPr id="34" name="TextBox 20">
            <a:extLst>
              <a:ext uri="{FF2B5EF4-FFF2-40B4-BE49-F238E27FC236}">
                <a16:creationId xmlns:a16="http://schemas.microsoft.com/office/drawing/2014/main" id="{1E55865E-072B-0548-B38B-647D9F816F1B}"/>
              </a:ext>
            </a:extLst>
          </p:cNvPr>
          <p:cNvSpPr txBox="1"/>
          <p:nvPr/>
        </p:nvSpPr>
        <p:spPr>
          <a:xfrm>
            <a:off x="4931767" y="1875089"/>
            <a:ext cx="2983043"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7200">
                <a:latin typeface="Baron Neue Black"/>
                <a:ea typeface="Baron Neue Black"/>
                <a:cs typeface="Baron Neue Black"/>
                <a:sym typeface="Baron Neue Black"/>
              </a:defRPr>
            </a:lvl1pPr>
          </a:lstStyle>
          <a:p>
            <a:r>
              <a:rPr lang="en-US" dirty="0"/>
              <a:t>90</a:t>
            </a:r>
            <a:r>
              <a:rPr dirty="0"/>
              <a:t>00+</a:t>
            </a:r>
          </a:p>
        </p:txBody>
      </p:sp>
      <p:sp>
        <p:nvSpPr>
          <p:cNvPr id="35" name="TextBox 11">
            <a:extLst>
              <a:ext uri="{FF2B5EF4-FFF2-40B4-BE49-F238E27FC236}">
                <a16:creationId xmlns:a16="http://schemas.microsoft.com/office/drawing/2014/main" id="{411B7859-D82C-E94B-B1E5-8DA4AF7B4856}"/>
              </a:ext>
            </a:extLst>
          </p:cNvPr>
          <p:cNvSpPr txBox="1"/>
          <p:nvPr/>
        </p:nvSpPr>
        <p:spPr>
          <a:xfrm>
            <a:off x="3251811" y="3098010"/>
            <a:ext cx="5373387" cy="4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70000"/>
              </a:lnSpc>
              <a:defRPr sz="2400">
                <a:latin typeface="Baron Neue"/>
                <a:ea typeface="Baron Neue"/>
                <a:cs typeface="Baron Neue"/>
                <a:sym typeface="Baron Neue"/>
              </a:defRPr>
            </a:pPr>
            <a:r>
              <a:rPr lang="en-US" sz="2200" dirty="0"/>
              <a:t>online followers</a:t>
            </a:r>
          </a:p>
          <a:p>
            <a:pPr algn="ctr">
              <a:lnSpc>
                <a:spcPct val="70000"/>
              </a:lnSpc>
              <a:defRPr sz="2400">
                <a:latin typeface="Baron Neue"/>
                <a:ea typeface="Baron Neue"/>
                <a:cs typeface="Baron Neue"/>
                <a:sym typeface="Baron Neue"/>
              </a:defRPr>
            </a:pPr>
            <a:endParaRPr lang="en-US" sz="1400" dirty="0"/>
          </a:p>
        </p:txBody>
      </p:sp>
      <p:sp>
        <p:nvSpPr>
          <p:cNvPr id="36" name="TextBox 22">
            <a:extLst>
              <a:ext uri="{FF2B5EF4-FFF2-40B4-BE49-F238E27FC236}">
                <a16:creationId xmlns:a16="http://schemas.microsoft.com/office/drawing/2014/main" id="{997819B6-34CC-394E-8FAB-D475EFB41B2A}"/>
              </a:ext>
            </a:extLst>
          </p:cNvPr>
          <p:cNvSpPr txBox="1"/>
          <p:nvPr/>
        </p:nvSpPr>
        <p:spPr>
          <a:xfrm>
            <a:off x="114155" y="3022008"/>
            <a:ext cx="3815905" cy="717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lnSpc>
                <a:spcPct val="70000"/>
              </a:lnSpc>
              <a:defRPr sz="2400">
                <a:latin typeface="Baron Neue"/>
                <a:ea typeface="Baron Neue"/>
                <a:cs typeface="Baron Neue"/>
                <a:sym typeface="Baron Neue"/>
              </a:defRPr>
            </a:lvl1pPr>
          </a:lstStyle>
          <a:p>
            <a:r>
              <a:rPr lang="en-US" sz="2200" dirty="0"/>
              <a:t>career</a:t>
            </a:r>
            <a:r>
              <a:rPr sz="2200" dirty="0"/>
              <a:t> &amp; </a:t>
            </a:r>
            <a:endParaRPr lang="en-US" sz="2200" dirty="0"/>
          </a:p>
          <a:p>
            <a:r>
              <a:rPr sz="2200" dirty="0"/>
              <a:t>networking events</a:t>
            </a:r>
            <a:endParaRPr lang="en-US" sz="2200" dirty="0"/>
          </a:p>
          <a:p>
            <a:endParaRPr lang="en-US" altLang="zh-CN" sz="1400" dirty="0"/>
          </a:p>
        </p:txBody>
      </p:sp>
      <p:sp>
        <p:nvSpPr>
          <p:cNvPr id="43" name="Овал 21">
            <a:extLst>
              <a:ext uri="{FF2B5EF4-FFF2-40B4-BE49-F238E27FC236}">
                <a16:creationId xmlns:a16="http://schemas.microsoft.com/office/drawing/2014/main" id="{94C992AB-FF63-E045-8321-995259F14ED9}"/>
              </a:ext>
            </a:extLst>
          </p:cNvPr>
          <p:cNvSpPr/>
          <p:nvPr/>
        </p:nvSpPr>
        <p:spPr>
          <a:xfrm>
            <a:off x="1264832" y="4305046"/>
            <a:ext cx="1644459" cy="1644459"/>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44" name="TextBox 16">
            <a:extLst>
              <a:ext uri="{FF2B5EF4-FFF2-40B4-BE49-F238E27FC236}">
                <a16:creationId xmlns:a16="http://schemas.microsoft.com/office/drawing/2014/main" id="{A3C7B83C-6E78-4843-AEDE-33FBE9C63BB2}"/>
              </a:ext>
            </a:extLst>
          </p:cNvPr>
          <p:cNvSpPr txBox="1"/>
          <p:nvPr/>
        </p:nvSpPr>
        <p:spPr>
          <a:xfrm>
            <a:off x="369345" y="3898604"/>
            <a:ext cx="3672726"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7200">
                <a:latin typeface="Baron Neue Black"/>
                <a:ea typeface="Baron Neue Black"/>
                <a:cs typeface="Baron Neue Black"/>
                <a:sym typeface="Baron Neue Black"/>
              </a:defRPr>
            </a:pPr>
            <a:r>
              <a:rPr lang="en-US" dirty="0"/>
              <a:t>$15,0</a:t>
            </a:r>
            <a:r>
              <a:rPr dirty="0"/>
              <a:t>00</a:t>
            </a:r>
            <a:r>
              <a:rPr lang="en-US" dirty="0"/>
              <a:t>+</a:t>
            </a:r>
            <a:endParaRPr dirty="0"/>
          </a:p>
        </p:txBody>
      </p:sp>
      <p:sp>
        <p:nvSpPr>
          <p:cNvPr id="45" name="TextBox 6">
            <a:extLst>
              <a:ext uri="{FF2B5EF4-FFF2-40B4-BE49-F238E27FC236}">
                <a16:creationId xmlns:a16="http://schemas.microsoft.com/office/drawing/2014/main" id="{F132E393-30C1-274B-9544-D7A05C50D826}"/>
              </a:ext>
            </a:extLst>
          </p:cNvPr>
          <p:cNvSpPr txBox="1"/>
          <p:nvPr/>
        </p:nvSpPr>
        <p:spPr>
          <a:xfrm>
            <a:off x="552151" y="5051884"/>
            <a:ext cx="3440341" cy="76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2400">
                <a:latin typeface="Baron Neue"/>
                <a:ea typeface="Baron Neue"/>
                <a:cs typeface="Baron Neue"/>
                <a:sym typeface="Baron Neue"/>
              </a:defRPr>
            </a:lvl1pPr>
          </a:lstStyle>
          <a:p>
            <a:r>
              <a:rPr lang="en-US" sz="2200" dirty="0"/>
              <a:t>Corporate clients &amp; </a:t>
            </a:r>
          </a:p>
          <a:p>
            <a:r>
              <a:rPr lang="en-US" sz="2200" dirty="0"/>
              <a:t>sales revenue</a:t>
            </a:r>
            <a:endParaRPr sz="2200" dirty="0"/>
          </a:p>
        </p:txBody>
      </p:sp>
      <p:sp>
        <p:nvSpPr>
          <p:cNvPr id="30" name="Овал 21">
            <a:extLst>
              <a:ext uri="{FF2B5EF4-FFF2-40B4-BE49-F238E27FC236}">
                <a16:creationId xmlns:a16="http://schemas.microsoft.com/office/drawing/2014/main" id="{AEAC0BA0-E6D8-6149-B278-72A50FF6905E}"/>
              </a:ext>
            </a:extLst>
          </p:cNvPr>
          <p:cNvSpPr/>
          <p:nvPr/>
        </p:nvSpPr>
        <p:spPr>
          <a:xfrm>
            <a:off x="555917" y="71538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39" name="Овал 21">
            <a:extLst>
              <a:ext uri="{FF2B5EF4-FFF2-40B4-BE49-F238E27FC236}">
                <a16:creationId xmlns:a16="http://schemas.microsoft.com/office/drawing/2014/main" id="{9933EDC5-577A-2B47-9DA7-6A79FFB47D64}"/>
              </a:ext>
            </a:extLst>
          </p:cNvPr>
          <p:cNvSpPr/>
          <p:nvPr/>
        </p:nvSpPr>
        <p:spPr>
          <a:xfrm>
            <a:off x="9314478" y="1939514"/>
            <a:ext cx="1644459" cy="1644459"/>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40" name="TextBox 20">
            <a:extLst>
              <a:ext uri="{FF2B5EF4-FFF2-40B4-BE49-F238E27FC236}">
                <a16:creationId xmlns:a16="http://schemas.microsoft.com/office/drawing/2014/main" id="{23B806D8-C071-A349-85FF-1C4F0CD23681}"/>
              </a:ext>
            </a:extLst>
          </p:cNvPr>
          <p:cNvSpPr txBox="1"/>
          <p:nvPr/>
        </p:nvSpPr>
        <p:spPr>
          <a:xfrm>
            <a:off x="8753500" y="1797755"/>
            <a:ext cx="2983043"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7200">
                <a:latin typeface="Baron Neue Black"/>
                <a:ea typeface="Baron Neue Black"/>
                <a:cs typeface="Baron Neue Black"/>
                <a:sym typeface="Baron Neue Black"/>
              </a:defRPr>
            </a:lvl1pPr>
          </a:lstStyle>
          <a:p>
            <a:pPr algn="ctr"/>
            <a:r>
              <a:rPr lang="en-US" dirty="0"/>
              <a:t>50</a:t>
            </a:r>
            <a:r>
              <a:rPr dirty="0"/>
              <a:t>+</a:t>
            </a:r>
          </a:p>
        </p:txBody>
      </p:sp>
      <p:sp>
        <p:nvSpPr>
          <p:cNvPr id="41" name="TextBox 11">
            <a:extLst>
              <a:ext uri="{FF2B5EF4-FFF2-40B4-BE49-F238E27FC236}">
                <a16:creationId xmlns:a16="http://schemas.microsoft.com/office/drawing/2014/main" id="{3B90ED38-CD47-6446-B02D-495D4B619EB6}"/>
              </a:ext>
            </a:extLst>
          </p:cNvPr>
          <p:cNvSpPr txBox="1"/>
          <p:nvPr/>
        </p:nvSpPr>
        <p:spPr>
          <a:xfrm>
            <a:off x="7366657" y="3086261"/>
            <a:ext cx="5373387" cy="566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70000"/>
              </a:lnSpc>
              <a:defRPr sz="2400">
                <a:latin typeface="Baron Neue"/>
                <a:ea typeface="Baron Neue"/>
                <a:cs typeface="Baron Neue"/>
                <a:sym typeface="Baron Neue"/>
              </a:defRPr>
            </a:pPr>
            <a:r>
              <a:rPr lang="en-US" sz="2200" dirty="0"/>
              <a:t>Trainers &amp; speakers</a:t>
            </a:r>
          </a:p>
          <a:p>
            <a:pPr algn="ctr">
              <a:lnSpc>
                <a:spcPct val="70000"/>
              </a:lnSpc>
              <a:defRPr sz="2400">
                <a:latin typeface="Baron Neue"/>
                <a:ea typeface="Baron Neue"/>
                <a:cs typeface="Baron Neue"/>
                <a:sym typeface="Baron Neue"/>
              </a:defRPr>
            </a:pPr>
            <a:endParaRPr lang="en-US" sz="2200" dirty="0"/>
          </a:p>
        </p:txBody>
      </p:sp>
      <p:sp>
        <p:nvSpPr>
          <p:cNvPr id="46" name="Овал 21">
            <a:extLst>
              <a:ext uri="{FF2B5EF4-FFF2-40B4-BE49-F238E27FC236}">
                <a16:creationId xmlns:a16="http://schemas.microsoft.com/office/drawing/2014/main" id="{4C0F96B5-7E18-7E4B-8AF7-E92AFC7E56DD}"/>
              </a:ext>
            </a:extLst>
          </p:cNvPr>
          <p:cNvSpPr/>
          <p:nvPr/>
        </p:nvSpPr>
        <p:spPr>
          <a:xfrm>
            <a:off x="9387127" y="4176349"/>
            <a:ext cx="1644459" cy="1644459"/>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47" name="TextBox 20">
            <a:extLst>
              <a:ext uri="{FF2B5EF4-FFF2-40B4-BE49-F238E27FC236}">
                <a16:creationId xmlns:a16="http://schemas.microsoft.com/office/drawing/2014/main" id="{4C816FA5-93B9-4344-AD61-02D690B3EE5F}"/>
              </a:ext>
            </a:extLst>
          </p:cNvPr>
          <p:cNvSpPr txBox="1"/>
          <p:nvPr/>
        </p:nvSpPr>
        <p:spPr>
          <a:xfrm>
            <a:off x="9574171" y="3989886"/>
            <a:ext cx="2983043"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7200">
                <a:latin typeface="Baron Neue Black"/>
                <a:ea typeface="Baron Neue Black"/>
                <a:cs typeface="Baron Neue Black"/>
                <a:sym typeface="Baron Neue Black"/>
              </a:defRPr>
            </a:lvl1pPr>
          </a:lstStyle>
          <a:p>
            <a:r>
              <a:rPr lang="en-US" dirty="0"/>
              <a:t>65+</a:t>
            </a:r>
            <a:endParaRPr dirty="0"/>
          </a:p>
        </p:txBody>
      </p:sp>
      <p:sp>
        <p:nvSpPr>
          <p:cNvPr id="48" name="TextBox 11">
            <a:extLst>
              <a:ext uri="{FF2B5EF4-FFF2-40B4-BE49-F238E27FC236}">
                <a16:creationId xmlns:a16="http://schemas.microsoft.com/office/drawing/2014/main" id="{76100ED5-9DA2-674C-9339-33C40A0B64EC}"/>
              </a:ext>
            </a:extLst>
          </p:cNvPr>
          <p:cNvSpPr txBox="1"/>
          <p:nvPr/>
        </p:nvSpPr>
        <p:spPr>
          <a:xfrm>
            <a:off x="7424145" y="5237894"/>
            <a:ext cx="5373387"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70000"/>
              </a:lnSpc>
              <a:defRPr sz="2400">
                <a:latin typeface="Baron Neue"/>
                <a:ea typeface="Baron Neue"/>
                <a:cs typeface="Baron Neue"/>
                <a:sym typeface="Baron Neue"/>
              </a:defRPr>
            </a:pPr>
            <a:r>
              <a:rPr lang="en-US" sz="2200" dirty="0"/>
              <a:t>Companies &amp; </a:t>
            </a:r>
          </a:p>
          <a:p>
            <a:pPr algn="ctr">
              <a:lnSpc>
                <a:spcPct val="70000"/>
              </a:lnSpc>
              <a:defRPr sz="2400">
                <a:latin typeface="Baron Neue"/>
                <a:ea typeface="Baron Neue"/>
                <a:cs typeface="Baron Neue"/>
                <a:sym typeface="Baron Neue"/>
              </a:defRPr>
            </a:pPr>
            <a:r>
              <a:rPr lang="en-US" sz="2200" dirty="0"/>
              <a:t>organizations</a:t>
            </a:r>
          </a:p>
          <a:p>
            <a:pPr algn="ctr">
              <a:lnSpc>
                <a:spcPct val="70000"/>
              </a:lnSpc>
              <a:defRPr sz="2400">
                <a:latin typeface="Baron Neue"/>
                <a:ea typeface="Baron Neue"/>
                <a:cs typeface="Baron Neue"/>
                <a:sym typeface="Baron Neue"/>
              </a:defRPr>
            </a:pPr>
            <a:endParaRPr lang="en-US" sz="1600" dirty="0"/>
          </a:p>
        </p:txBody>
      </p:sp>
      <p:sp>
        <p:nvSpPr>
          <p:cNvPr id="2" name="Rectangle 1">
            <a:extLst>
              <a:ext uri="{FF2B5EF4-FFF2-40B4-BE49-F238E27FC236}">
                <a16:creationId xmlns:a16="http://schemas.microsoft.com/office/drawing/2014/main" id="{A4A69367-DCB0-7247-91CE-F699AAA18BD3}"/>
              </a:ext>
            </a:extLst>
          </p:cNvPr>
          <p:cNvSpPr/>
          <p:nvPr/>
        </p:nvSpPr>
        <p:spPr>
          <a:xfrm>
            <a:off x="7539236" y="6665397"/>
            <a:ext cx="418704" cy="369332"/>
          </a:xfrm>
          <a:prstGeom prst="rect">
            <a:avLst/>
          </a:prstGeom>
        </p:spPr>
        <p:txBody>
          <a:bodyPr wrap="none">
            <a:spAutoFit/>
          </a:bodyPr>
          <a:lstStyle/>
          <a:p>
            <a:r>
              <a:rPr lang="en-US" dirty="0"/>
              <a:t>28</a:t>
            </a:r>
          </a:p>
        </p:txBody>
      </p:sp>
    </p:spTree>
    <p:extLst>
      <p:ext uri="{BB962C8B-B14F-4D97-AF65-F5344CB8AC3E}">
        <p14:creationId xmlns:p14="http://schemas.microsoft.com/office/powerpoint/2010/main" val="13364014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2" name="TextBox 1">
            <a:extLst>
              <a:ext uri="{FF2B5EF4-FFF2-40B4-BE49-F238E27FC236}">
                <a16:creationId xmlns:a16="http://schemas.microsoft.com/office/drawing/2014/main" id="{02CAC36B-D864-C44C-8DA0-5F3CE5FA9220}"/>
              </a:ext>
            </a:extLst>
          </p:cNvPr>
          <p:cNvSpPr txBox="1"/>
          <p:nvPr/>
        </p:nvSpPr>
        <p:spPr>
          <a:xfrm>
            <a:off x="3072384" y="2340864"/>
            <a:ext cx="208486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Pictures from events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4" name="Picture 3">
            <a:extLst>
              <a:ext uri="{FF2B5EF4-FFF2-40B4-BE49-F238E27FC236}">
                <a16:creationId xmlns:a16="http://schemas.microsoft.com/office/drawing/2014/main" id="{F4FD3E95-6629-1F47-861D-A5B2EC88D2BE}"/>
              </a:ext>
            </a:extLst>
          </p:cNvPr>
          <p:cNvPicPr>
            <a:picLocks noChangeAspect="1"/>
          </p:cNvPicPr>
          <p:nvPr/>
        </p:nvPicPr>
        <p:blipFill rotWithShape="1">
          <a:blip r:embed="rId5">
            <a:extLst>
              <a:ext uri="{28A0092B-C50C-407E-A947-70E740481C1C}">
                <a14:useLocalDpi xmlns:a14="http://schemas.microsoft.com/office/drawing/2010/main" val="0"/>
              </a:ext>
            </a:extLst>
          </a:blip>
          <a:srcRect t="7158"/>
          <a:stretch/>
        </p:blipFill>
        <p:spPr>
          <a:xfrm>
            <a:off x="0" y="3245587"/>
            <a:ext cx="5836439" cy="3612466"/>
          </a:xfrm>
          <a:prstGeom prst="rect">
            <a:avLst/>
          </a:prstGeom>
        </p:spPr>
      </p:pic>
      <p:pic>
        <p:nvPicPr>
          <p:cNvPr id="6" name="Picture 5">
            <a:extLst>
              <a:ext uri="{FF2B5EF4-FFF2-40B4-BE49-F238E27FC236}">
                <a16:creationId xmlns:a16="http://schemas.microsoft.com/office/drawing/2014/main" id="{88E32AA7-3244-A64D-BDE2-FDB6AC0C1DFD}"/>
              </a:ext>
            </a:extLst>
          </p:cNvPr>
          <p:cNvPicPr>
            <a:picLocks noChangeAspect="1"/>
          </p:cNvPicPr>
          <p:nvPr/>
        </p:nvPicPr>
        <p:blipFill rotWithShape="1">
          <a:blip r:embed="rId6">
            <a:extLst>
              <a:ext uri="{28A0092B-C50C-407E-A947-70E740481C1C}">
                <a14:useLocalDpi xmlns:a14="http://schemas.microsoft.com/office/drawing/2010/main" val="0"/>
              </a:ext>
            </a:extLst>
          </a:blip>
          <a:srcRect l="1" t="11102" r="1268" b="14351"/>
          <a:stretch/>
        </p:blipFill>
        <p:spPr>
          <a:xfrm>
            <a:off x="5791469" y="3245587"/>
            <a:ext cx="6400531" cy="3624544"/>
          </a:xfrm>
          <a:prstGeom prst="rect">
            <a:avLst/>
          </a:prstGeom>
        </p:spPr>
      </p:pic>
      <p:pic>
        <p:nvPicPr>
          <p:cNvPr id="8" name="Picture 7">
            <a:extLst>
              <a:ext uri="{FF2B5EF4-FFF2-40B4-BE49-F238E27FC236}">
                <a16:creationId xmlns:a16="http://schemas.microsoft.com/office/drawing/2014/main" id="{9C21900C-541E-EB44-A5C6-67E2B89B94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0506" y="0"/>
            <a:ext cx="4331172" cy="3248379"/>
          </a:xfrm>
          <a:prstGeom prst="rect">
            <a:avLst/>
          </a:prstGeom>
        </p:spPr>
      </p:pic>
      <p:pic>
        <p:nvPicPr>
          <p:cNvPr id="10" name="Picture 9">
            <a:extLst>
              <a:ext uri="{FF2B5EF4-FFF2-40B4-BE49-F238E27FC236}">
                <a16:creationId xmlns:a16="http://schemas.microsoft.com/office/drawing/2014/main" id="{0024D58A-FE1A-C442-A334-359BCB866675}"/>
              </a:ext>
            </a:extLst>
          </p:cNvPr>
          <p:cNvPicPr>
            <a:picLocks noChangeAspect="1"/>
          </p:cNvPicPr>
          <p:nvPr/>
        </p:nvPicPr>
        <p:blipFill rotWithShape="1">
          <a:blip r:embed="rId8">
            <a:extLst>
              <a:ext uri="{28A0092B-C50C-407E-A947-70E740481C1C}">
                <a14:useLocalDpi xmlns:a14="http://schemas.microsoft.com/office/drawing/2010/main" val="0"/>
              </a:ext>
            </a:extLst>
          </a:blip>
          <a:srcRect l="14884" t="13352" r="5242"/>
          <a:stretch/>
        </p:blipFill>
        <p:spPr>
          <a:xfrm>
            <a:off x="6871889" y="0"/>
            <a:ext cx="5320111" cy="3242991"/>
          </a:xfrm>
          <a:prstGeom prst="rect">
            <a:avLst/>
          </a:prstGeom>
        </p:spPr>
      </p:pic>
      <p:pic>
        <p:nvPicPr>
          <p:cNvPr id="12" name="Picture 11">
            <a:extLst>
              <a:ext uri="{FF2B5EF4-FFF2-40B4-BE49-F238E27FC236}">
                <a16:creationId xmlns:a16="http://schemas.microsoft.com/office/drawing/2014/main" id="{58E48CE7-1696-5247-81AC-97AA81FA6F2F}"/>
              </a:ext>
            </a:extLst>
          </p:cNvPr>
          <p:cNvPicPr>
            <a:picLocks noChangeAspect="1"/>
          </p:cNvPicPr>
          <p:nvPr/>
        </p:nvPicPr>
        <p:blipFill rotWithShape="1">
          <a:blip r:embed="rId9">
            <a:extLst>
              <a:ext uri="{28A0092B-C50C-407E-A947-70E740481C1C}">
                <a14:useLocalDpi xmlns:a14="http://schemas.microsoft.com/office/drawing/2010/main" val="0"/>
              </a:ext>
            </a:extLst>
          </a:blip>
          <a:srcRect l="8440" t="4024" r="7967"/>
          <a:stretch/>
        </p:blipFill>
        <p:spPr>
          <a:xfrm>
            <a:off x="0" y="2912"/>
            <a:ext cx="4262932" cy="3242991"/>
          </a:xfrm>
          <a:prstGeom prst="rect">
            <a:avLst/>
          </a:prstGeom>
        </p:spPr>
      </p:pic>
    </p:spTree>
    <p:extLst>
      <p:ext uri="{BB962C8B-B14F-4D97-AF65-F5344CB8AC3E}">
        <p14:creationId xmlns:p14="http://schemas.microsoft.com/office/powerpoint/2010/main" val="12000165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234892" y="141505"/>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425334" y="2589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6082922"/>
            <a:ext cx="11513678" cy="502678"/>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5" name="TextBox 7">
            <a:extLst>
              <a:ext uri="{FF2B5EF4-FFF2-40B4-BE49-F238E27FC236}">
                <a16:creationId xmlns:a16="http://schemas.microsoft.com/office/drawing/2014/main" id="{62FD7875-36C4-C245-90BF-8CDBDF19D6BC}"/>
              </a:ext>
            </a:extLst>
          </p:cNvPr>
          <p:cNvSpPr txBox="1"/>
          <p:nvPr/>
        </p:nvSpPr>
        <p:spPr>
          <a:xfrm>
            <a:off x="1691912" y="1663864"/>
            <a:ext cx="9790554" cy="1087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sz="3000" b="1" dirty="0">
                <a:solidFill>
                  <a:schemeClr val="tx1"/>
                </a:solidFill>
                <a:latin typeface="Helvetica" pitchFamily="2" charset="0"/>
                <a:cs typeface="Arial" panose="020B0604020202020204" pitchFamily="34" charset="0"/>
              </a:rPr>
              <a:t>Our Solution: </a:t>
            </a:r>
          </a:p>
          <a:p>
            <a:pPr>
              <a:lnSpc>
                <a:spcPct val="70000"/>
              </a:lnSpc>
              <a:defRPr sz="2400">
                <a:latin typeface="Baron Neue"/>
                <a:ea typeface="Baron Neue"/>
                <a:cs typeface="Baron Neue"/>
                <a:sym typeface="Baron Neue"/>
              </a:defRPr>
            </a:pPr>
            <a:r>
              <a:rPr lang="en-US" altLang="zh-CN" sz="3000" b="1" dirty="0">
                <a:solidFill>
                  <a:schemeClr val="tx1"/>
                </a:solidFill>
                <a:latin typeface="Helvetica" pitchFamily="2" charset="0"/>
                <a:cs typeface="Arial" panose="020B0604020202020204" pitchFamily="34" charset="0"/>
              </a:rPr>
              <a:t>The </a:t>
            </a:r>
            <a:r>
              <a:rPr lang="en-US" sz="3000" b="1" dirty="0">
                <a:latin typeface="Helvetica" pitchFamily="2" charset="0"/>
              </a:rPr>
              <a:t>go-to-community for career starters in China</a:t>
            </a:r>
            <a:endParaRPr lang="en-US" altLang="zh-CN" sz="3000" b="1" dirty="0">
              <a:solidFill>
                <a:schemeClr val="tx1"/>
              </a:solidFill>
              <a:latin typeface="Helvetica" pitchFamily="2" charset="0"/>
              <a:cs typeface="Arial" panose="020B0604020202020204" pitchFamily="34" charset="0"/>
            </a:endParaRPr>
          </a:p>
          <a:p>
            <a:pPr>
              <a:lnSpc>
                <a:spcPct val="70000"/>
              </a:lnSpc>
              <a:defRPr sz="2400">
                <a:latin typeface="Baron Neue"/>
                <a:ea typeface="Baron Neue"/>
                <a:cs typeface="Baron Neue"/>
                <a:sym typeface="Baron Neue"/>
              </a:defRPr>
            </a:pPr>
            <a:endParaRPr lang="en-US" altLang="zh-CN" sz="3000" b="1" dirty="0">
              <a:solidFill>
                <a:schemeClr val="tx1"/>
              </a:solidFill>
              <a:latin typeface="Helvetica" pitchFamily="2" charset="0"/>
              <a:cs typeface="Arial" panose="020B0604020202020204" pitchFamily="34" charset="0"/>
            </a:endParaRPr>
          </a:p>
        </p:txBody>
      </p:sp>
      <p:sp>
        <p:nvSpPr>
          <p:cNvPr id="17" name="Овал 21">
            <a:extLst>
              <a:ext uri="{FF2B5EF4-FFF2-40B4-BE49-F238E27FC236}">
                <a16:creationId xmlns:a16="http://schemas.microsoft.com/office/drawing/2014/main" id="{80D12E61-7861-3443-A3B8-35B67849E7D8}"/>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3" name="TextBox 12">
            <a:extLst>
              <a:ext uri="{FF2B5EF4-FFF2-40B4-BE49-F238E27FC236}">
                <a16:creationId xmlns:a16="http://schemas.microsoft.com/office/drawing/2014/main" id="{3C2E7A64-5BE7-6E42-B1F7-9CFFD70C27F4}"/>
              </a:ext>
            </a:extLst>
          </p:cNvPr>
          <p:cNvSpPr txBox="1"/>
          <p:nvPr/>
        </p:nvSpPr>
        <p:spPr>
          <a:xfrm>
            <a:off x="324772" y="2430883"/>
            <a:ext cx="4027704"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3000" dirty="0">
              <a:latin typeface="Helvetica" pitchFamily="2"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lang="en-US" sz="3000" b="1" dirty="0">
                <a:latin typeface="Helvetica" pitchFamily="2" charset="0"/>
                <a:cs typeface="Arial" panose="020B0604020202020204" pitchFamily="34" charset="0"/>
              </a:rPr>
              <a:t>College Students</a:t>
            </a:r>
            <a:endParaRPr kumimoji="0" lang="en-US" sz="3000" b="1"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sz="3000" b="1" dirty="0">
                <a:latin typeface="Helvetica" pitchFamily="2" charset="0"/>
                <a:cs typeface="Arial" panose="020B0604020202020204" pitchFamily="34" charset="0"/>
              </a:rPr>
              <a:t>Young Professionals </a:t>
            </a:r>
          </a:p>
          <a:p>
            <a:pPr marL="0" marR="0" indent="0" algn="ctr" defTabSz="9144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rPr>
              <a:t>Career Starters</a:t>
            </a:r>
          </a:p>
          <a:p>
            <a:pPr marL="0" marR="0" indent="0" algn="ctr" defTabSz="914400" rtl="0" fontAlgn="auto" latinLnBrk="0" hangingPunct="0">
              <a:lnSpc>
                <a:spcPct val="100000"/>
              </a:lnSpc>
              <a:spcBef>
                <a:spcPts val="0"/>
              </a:spcBef>
              <a:spcAft>
                <a:spcPts val="0"/>
              </a:spcAft>
              <a:buClrTx/>
              <a:buSzTx/>
              <a:buFontTx/>
              <a:buNone/>
              <a:tabLst/>
            </a:pPr>
            <a:endParaRPr kumimoji="0" lang="en-US" altLang="zh-CN" sz="3000" b="0"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endParaRPr>
          </a:p>
        </p:txBody>
      </p:sp>
      <p:sp>
        <p:nvSpPr>
          <p:cNvPr id="18" name="TextBox 17">
            <a:extLst>
              <a:ext uri="{FF2B5EF4-FFF2-40B4-BE49-F238E27FC236}">
                <a16:creationId xmlns:a16="http://schemas.microsoft.com/office/drawing/2014/main" id="{F6F75ED2-FDA5-5D44-8765-25D48A95DAB6}"/>
              </a:ext>
            </a:extLst>
          </p:cNvPr>
          <p:cNvSpPr txBox="1"/>
          <p:nvPr/>
        </p:nvSpPr>
        <p:spPr>
          <a:xfrm>
            <a:off x="9760373" y="2983121"/>
            <a:ext cx="1865252"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000" b="1" dirty="0">
                <a:latin typeface="Helvetica" pitchFamily="2" charset="0"/>
                <a:cs typeface="Arial" panose="020B0604020202020204" pitchFamily="34" charset="0"/>
              </a:rPr>
              <a:t>Career in </a:t>
            </a:r>
          </a:p>
          <a:p>
            <a:pPr marL="0" marR="0" indent="0" algn="ctr" defTabSz="914400" rtl="0" fontAlgn="auto" latinLnBrk="0" hangingPunct="0">
              <a:lnSpc>
                <a:spcPct val="100000"/>
              </a:lnSpc>
              <a:spcBef>
                <a:spcPts val="0"/>
              </a:spcBef>
              <a:spcAft>
                <a:spcPts val="0"/>
              </a:spcAft>
              <a:buClrTx/>
              <a:buSzTx/>
              <a:buFontTx/>
              <a:buNone/>
              <a:tabLst/>
            </a:pPr>
            <a:r>
              <a:rPr lang="en-US" sz="3000" b="1" dirty="0">
                <a:latin typeface="Helvetica" pitchFamily="2" charset="0"/>
                <a:cs typeface="Arial" panose="020B0604020202020204" pitchFamily="34" charset="0"/>
              </a:rPr>
              <a:t>China</a:t>
            </a:r>
            <a:endParaRPr kumimoji="0" lang="en-US" sz="3000" b="1"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endParaRPr>
          </a:p>
        </p:txBody>
      </p:sp>
      <p:cxnSp>
        <p:nvCxnSpPr>
          <p:cNvPr id="20" name="Straight Arrow Connector 19">
            <a:extLst>
              <a:ext uri="{FF2B5EF4-FFF2-40B4-BE49-F238E27FC236}">
                <a16:creationId xmlns:a16="http://schemas.microsoft.com/office/drawing/2014/main" id="{935783A0-9086-7445-A27C-579D3472D0A3}"/>
              </a:ext>
            </a:extLst>
          </p:cNvPr>
          <p:cNvCxnSpPr>
            <a:cxnSpLocks/>
          </p:cNvCxnSpPr>
          <p:nvPr/>
        </p:nvCxnSpPr>
        <p:spPr>
          <a:xfrm flipV="1">
            <a:off x="4202347" y="3482320"/>
            <a:ext cx="1154257" cy="863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3F20FC93-C2E6-3348-A6C8-93EEF4B8BD25}"/>
              </a:ext>
            </a:extLst>
          </p:cNvPr>
          <p:cNvCxnSpPr>
            <a:cxnSpLocks/>
          </p:cNvCxnSpPr>
          <p:nvPr/>
        </p:nvCxnSpPr>
        <p:spPr>
          <a:xfrm flipV="1">
            <a:off x="8090684" y="3439861"/>
            <a:ext cx="1454495" cy="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80322C16-2FA0-8446-A4D3-BB1CA6C2B077}"/>
              </a:ext>
            </a:extLst>
          </p:cNvPr>
          <p:cNvSpPr txBox="1"/>
          <p:nvPr/>
        </p:nvSpPr>
        <p:spPr>
          <a:xfrm>
            <a:off x="5356604" y="4115575"/>
            <a:ext cx="343940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b="1" dirty="0">
                <a:latin typeface="Helvetica" pitchFamily="2" charset="0"/>
              </a:rPr>
              <a:t>offline &amp; online training </a:t>
            </a:r>
          </a:p>
          <a:p>
            <a:r>
              <a:rPr lang="en-US" b="1" dirty="0">
                <a:latin typeface="Helvetica" pitchFamily="2" charset="0"/>
              </a:rPr>
              <a:t>networking &amp; matching events</a:t>
            </a:r>
          </a:p>
          <a:p>
            <a:r>
              <a:rPr lang="en-US" b="1" dirty="0">
                <a:latin typeface="Helvetica" pitchFamily="2" charset="0"/>
              </a:rPr>
              <a:t>on-demand courses </a:t>
            </a:r>
          </a:p>
          <a:p>
            <a:r>
              <a:rPr lang="en-US" b="1" dirty="0">
                <a:latin typeface="Helvetica" pitchFamily="2" charset="0"/>
              </a:rPr>
              <a:t>free content</a:t>
            </a:r>
            <a:endParaRPr kumimoji="0" lang="en-US" b="0" i="0" u="none" strike="noStrike" cap="none" spc="0" normalizeH="0" baseline="0" dirty="0">
              <a:ln>
                <a:noFill/>
              </a:ln>
              <a:solidFill>
                <a:srgbClr val="000000"/>
              </a:solidFill>
              <a:effectLst/>
              <a:uFillTx/>
              <a:latin typeface="Helvetica" pitchFamily="2" charset="0"/>
              <a:sym typeface="Calibri"/>
            </a:endParaRPr>
          </a:p>
        </p:txBody>
      </p:sp>
      <p:pic>
        <p:nvPicPr>
          <p:cNvPr id="9" name="Picture 8">
            <a:extLst>
              <a:ext uri="{FF2B5EF4-FFF2-40B4-BE49-F238E27FC236}">
                <a16:creationId xmlns:a16="http://schemas.microsoft.com/office/drawing/2014/main" id="{AA1E455B-8D92-824E-B43A-64887B715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8750" y="2994816"/>
            <a:ext cx="1816877" cy="795089"/>
          </a:xfrm>
          <a:prstGeom prst="rect">
            <a:avLst/>
          </a:prstGeom>
        </p:spPr>
      </p:pic>
    </p:spTree>
    <p:extLst>
      <p:ext uri="{BB962C8B-B14F-4D97-AF65-F5344CB8AC3E}">
        <p14:creationId xmlns:p14="http://schemas.microsoft.com/office/powerpoint/2010/main" val="22532732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214496" y="6065382"/>
            <a:ext cx="11513678" cy="663401"/>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5" name="TextBox 7">
            <a:extLst>
              <a:ext uri="{FF2B5EF4-FFF2-40B4-BE49-F238E27FC236}">
                <a16:creationId xmlns:a16="http://schemas.microsoft.com/office/drawing/2014/main" id="{62FD7875-36C4-C245-90BF-8CDBDF19D6BC}"/>
              </a:ext>
            </a:extLst>
          </p:cNvPr>
          <p:cNvSpPr txBox="1"/>
          <p:nvPr/>
        </p:nvSpPr>
        <p:spPr>
          <a:xfrm>
            <a:off x="1604301" y="1782451"/>
            <a:ext cx="10123873" cy="3247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altLang="zh-CN" sz="2000" b="1" dirty="0">
                <a:latin typeface="Helvetica" pitchFamily="2" charset="0"/>
                <a:cs typeface="Arial" panose="020B0604020202020204" pitchFamily="34" charset="0"/>
              </a:rPr>
              <a:t>User persona </a:t>
            </a:r>
            <a:endParaRPr lang="en-US" altLang="zh-CN" sz="2000" dirty="0">
              <a:latin typeface="Helvetica" pitchFamily="2" charset="0"/>
              <a:cs typeface="Arial" panose="020B0604020202020204" pitchFamily="34" charset="0"/>
            </a:endParaRPr>
          </a:p>
        </p:txBody>
      </p:sp>
      <p:sp>
        <p:nvSpPr>
          <p:cNvPr id="13" name="Овал 21">
            <a:extLst>
              <a:ext uri="{FF2B5EF4-FFF2-40B4-BE49-F238E27FC236}">
                <a16:creationId xmlns:a16="http://schemas.microsoft.com/office/drawing/2014/main" id="{D91FE0B2-DAAA-8348-BEB9-2E374F368A7E}"/>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CCDF8573-8C4B-0D48-BAFB-FA406604ED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26194" y="826059"/>
            <a:ext cx="2961418" cy="5318308"/>
          </a:xfrm>
          <a:prstGeom prst="rect">
            <a:avLst/>
          </a:prstGeom>
        </p:spPr>
      </p:pic>
      <p:sp>
        <p:nvSpPr>
          <p:cNvPr id="4" name="TextBox 3">
            <a:extLst>
              <a:ext uri="{FF2B5EF4-FFF2-40B4-BE49-F238E27FC236}">
                <a16:creationId xmlns:a16="http://schemas.microsoft.com/office/drawing/2014/main" id="{891A250D-4248-574E-BB4F-C57179246E87}"/>
              </a:ext>
            </a:extLst>
          </p:cNvPr>
          <p:cNvSpPr txBox="1"/>
          <p:nvPr/>
        </p:nvSpPr>
        <p:spPr>
          <a:xfrm>
            <a:off x="329185" y="4339494"/>
            <a:ext cx="7675810"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en-US" sz="2000" b="1" dirty="0">
                <a:latin typeface="Helvetica" pitchFamily="2" charset="0"/>
                <a:cs typeface="Arial" panose="020B0604020202020204" pitchFamily="34" charset="0"/>
              </a:rPr>
              <a:t>Age: </a:t>
            </a:r>
            <a:r>
              <a:rPr lang="en-US" sz="2000" dirty="0">
                <a:latin typeface="Helvetica" pitchFamily="2" charset="0"/>
                <a:cs typeface="Arial" panose="020B0604020202020204" pitchFamily="34" charset="0"/>
              </a:rPr>
              <a:t>18-35 </a:t>
            </a:r>
            <a:br>
              <a:rPr lang="en-US" sz="2000" dirty="0">
                <a:latin typeface="Helvetica" pitchFamily="2" charset="0"/>
                <a:cs typeface="Arial" panose="020B0604020202020204" pitchFamily="34" charset="0"/>
              </a:rPr>
            </a:br>
            <a:r>
              <a:rPr lang="en-US" sz="2000" b="1" dirty="0">
                <a:latin typeface="Helvetica" pitchFamily="2" charset="0"/>
                <a:cs typeface="Arial" panose="020B0604020202020204" pitchFamily="34" charset="0"/>
              </a:rPr>
              <a:t>Location: </a:t>
            </a:r>
            <a:r>
              <a:rPr lang="en-US" sz="2000" dirty="0">
                <a:latin typeface="Helvetica" pitchFamily="2" charset="0"/>
                <a:cs typeface="Arial" panose="020B0604020202020204" pitchFamily="34" charset="0"/>
              </a:rPr>
              <a:t>China</a:t>
            </a:r>
          </a:p>
          <a:p>
            <a:pPr marL="285750" indent="-285750">
              <a:buFont typeface="Arial" panose="020B0604020202020204" pitchFamily="34" charset="0"/>
              <a:buChar char="•"/>
            </a:pPr>
            <a:r>
              <a:rPr lang="en-US" sz="2000" b="1" dirty="0">
                <a:latin typeface="Helvetica" pitchFamily="2" charset="0"/>
                <a:cs typeface="Arial" panose="020B0604020202020204" pitchFamily="34" charset="0"/>
              </a:rPr>
              <a:t>Goals: </a:t>
            </a:r>
            <a:r>
              <a:rPr lang="en-US" sz="2000" dirty="0">
                <a:latin typeface="Helvetica" pitchFamily="2" charset="0"/>
                <a:cs typeface="Arial" panose="020B0604020202020204" pitchFamily="34" charset="0"/>
              </a:rPr>
              <a:t>study abroad or work in China</a:t>
            </a:r>
          </a:p>
          <a:p>
            <a:pPr marL="285750" indent="-285750">
              <a:buFont typeface="Arial" panose="020B0604020202020204" pitchFamily="34" charset="0"/>
              <a:buChar char="•"/>
            </a:pPr>
            <a:r>
              <a:rPr kumimoji="0" lang="en-US" sz="2000" b="1"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rPr>
              <a:t>P</a:t>
            </a:r>
            <a:r>
              <a:rPr lang="en-US" sz="2000" b="1" dirty="0">
                <a:latin typeface="Helvetica" pitchFamily="2" charset="0"/>
                <a:cs typeface="Arial" panose="020B0604020202020204" pitchFamily="34" charset="0"/>
              </a:rPr>
              <a:t>ain points: </a:t>
            </a:r>
            <a:r>
              <a:rPr lang="en-US" sz="2000" dirty="0">
                <a:latin typeface="Helvetica" pitchFamily="2" charset="0"/>
                <a:cs typeface="Arial" panose="020B0604020202020204" pitchFamily="34" charset="0"/>
              </a:rPr>
              <a:t>no local connections, job seeking online, face uncertainty and high competition </a:t>
            </a:r>
            <a:endParaRPr kumimoji="0" lang="en-US" sz="2000" i="0" u="none" strike="noStrike" cap="none" spc="0" normalizeH="0" baseline="0" dirty="0">
              <a:ln>
                <a:noFill/>
              </a:ln>
              <a:solidFill>
                <a:srgbClr val="000000"/>
              </a:solidFill>
              <a:effectLst/>
              <a:uFillTx/>
              <a:latin typeface="Helvetica" pitchFamily="2" charset="0"/>
              <a:cs typeface="Arial" panose="020B0604020202020204" pitchFamily="34" charset="0"/>
              <a:sym typeface="Calibri"/>
            </a:endParaRPr>
          </a:p>
        </p:txBody>
      </p:sp>
      <p:sp>
        <p:nvSpPr>
          <p:cNvPr id="2" name="TextBox 1">
            <a:extLst>
              <a:ext uri="{FF2B5EF4-FFF2-40B4-BE49-F238E27FC236}">
                <a16:creationId xmlns:a16="http://schemas.microsoft.com/office/drawing/2014/main" id="{EDD04531-6957-0F4C-8BB4-88C4479D1F5B}"/>
              </a:ext>
            </a:extLst>
          </p:cNvPr>
          <p:cNvSpPr txBox="1"/>
          <p:nvPr/>
        </p:nvSpPr>
        <p:spPr>
          <a:xfrm>
            <a:off x="450206" y="2474494"/>
            <a:ext cx="781340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b="1" dirty="0">
                <a:latin typeface="Helvetica" pitchFamily="2" charset="0"/>
                <a:cs typeface="Arial" panose="020B0604020202020204" pitchFamily="34" charset="0"/>
              </a:rPr>
              <a:t>College students and young professionals interested in studying abroad or working in China.</a:t>
            </a:r>
            <a:endParaRPr kumimoji="0" lang="en-US" sz="2000" b="1" u="none" strike="noStrike" cap="none" spc="0" normalizeH="0" baseline="0" dirty="0">
              <a:ln>
                <a:noFill/>
              </a:ln>
              <a:solidFill>
                <a:srgbClr val="000000"/>
              </a:solidFill>
              <a:effectLst/>
              <a:uFillTx/>
              <a:latin typeface="Helvetica" pitchFamily="2" charset="0"/>
              <a:cs typeface="Arial" panose="020B0604020202020204" pitchFamily="34" charset="0"/>
              <a:sym typeface="Calibri"/>
            </a:endParaRPr>
          </a:p>
        </p:txBody>
      </p:sp>
    </p:spTree>
    <p:extLst>
      <p:ext uri="{BB962C8B-B14F-4D97-AF65-F5344CB8AC3E}">
        <p14:creationId xmlns:p14="http://schemas.microsoft.com/office/powerpoint/2010/main" val="28311225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Прямоугольник 16"/>
          <p:cNvSpPr/>
          <p:nvPr/>
        </p:nvSpPr>
        <p:spPr>
          <a:xfrm>
            <a:off x="186006" y="185766"/>
            <a:ext cx="11822805" cy="6543017"/>
          </a:xfrm>
          <a:prstGeom prst="rect">
            <a:avLst/>
          </a:prstGeom>
          <a:ln w="76200">
            <a:solidFill>
              <a:schemeClr val="accent4"/>
            </a:solidFill>
            <a:miter/>
          </a:ln>
        </p:spPr>
        <p:txBody>
          <a:bodyPr lIns="45719" rIns="45719" anchor="ctr"/>
          <a:lstStyle/>
          <a:p>
            <a:pPr algn="ctr">
              <a:defRPr>
                <a:solidFill>
                  <a:srgbClr val="FFFFFF"/>
                </a:solidFill>
              </a:defRPr>
            </a:pPr>
            <a:endParaRPr/>
          </a:p>
        </p:txBody>
      </p:sp>
      <p:grpSp>
        <p:nvGrpSpPr>
          <p:cNvPr id="119" name="Группа 21"/>
          <p:cNvGrpSpPr/>
          <p:nvPr/>
        </p:nvGrpSpPr>
        <p:grpSpPr>
          <a:xfrm>
            <a:off x="329185" y="327114"/>
            <a:ext cx="11519380" cy="524824"/>
            <a:chOff x="0" y="0"/>
            <a:chExt cx="10787544" cy="1726864"/>
          </a:xfrm>
        </p:grpSpPr>
        <p:pic>
          <p:nvPicPr>
            <p:cNvPr id="117" name="Рисунок 18" descr="Рисунок 18"/>
            <p:cNvPicPr>
              <a:picLocks noChangeAspect="1"/>
            </p:cNvPicPr>
            <p:nvPr/>
          </p:nvPicPr>
          <p:blipFill>
            <a:blip r:embed="rId3">
              <a:extLst/>
            </a:blip>
            <a:stretch>
              <a:fillRect/>
            </a:stretch>
          </p:blipFill>
          <p:spPr>
            <a:xfrm>
              <a:off x="0" y="0"/>
              <a:ext cx="6492130" cy="1726864"/>
            </a:xfrm>
            <a:prstGeom prst="rect">
              <a:avLst/>
            </a:prstGeom>
            <a:ln w="12700" cap="flat">
              <a:noFill/>
              <a:miter lim="400000"/>
            </a:ln>
            <a:effectLst/>
          </p:spPr>
        </p:pic>
        <p:pic>
          <p:nvPicPr>
            <p:cNvPr id="118" name="Рисунок 20" descr="Рисунок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6479250" y="-1"/>
              <a:ext cx="4308295" cy="1726864"/>
            </a:xfrm>
            <a:prstGeom prst="rect">
              <a:avLst/>
            </a:prstGeom>
            <a:ln w="12700" cap="flat">
              <a:noFill/>
              <a:miter lim="400000"/>
            </a:ln>
            <a:effectLst/>
          </p:spPr>
        </p:pic>
      </p:grpSp>
      <p:grpSp>
        <p:nvGrpSpPr>
          <p:cNvPr id="122" name="Группа 22"/>
          <p:cNvGrpSpPr/>
          <p:nvPr/>
        </p:nvGrpSpPr>
        <p:grpSpPr>
          <a:xfrm>
            <a:off x="329186" y="5724143"/>
            <a:ext cx="11513678" cy="861457"/>
            <a:chOff x="0" y="0"/>
            <a:chExt cx="10787544" cy="1726864"/>
          </a:xfrm>
        </p:grpSpPr>
        <p:pic>
          <p:nvPicPr>
            <p:cNvPr id="120" name="Рисунок 23" descr="Рисунок 23"/>
            <p:cNvPicPr>
              <a:picLocks noChangeAspect="1"/>
            </p:cNvPicPr>
            <p:nvPr/>
          </p:nvPicPr>
          <p:blipFill>
            <a:blip r:embed="rId3">
              <a:extLst/>
            </a:blip>
            <a:stretch>
              <a:fillRect/>
            </a:stretch>
          </p:blipFill>
          <p:spPr>
            <a:xfrm rot="10800000">
              <a:off x="4295414" y="0"/>
              <a:ext cx="6492131" cy="1726864"/>
            </a:xfrm>
            <a:prstGeom prst="rect">
              <a:avLst/>
            </a:prstGeom>
            <a:ln w="12700" cap="flat">
              <a:noFill/>
              <a:miter lim="400000"/>
            </a:ln>
            <a:effectLst/>
          </p:spPr>
        </p:pic>
        <p:pic>
          <p:nvPicPr>
            <p:cNvPr id="121" name="Рисунок 24" descr="Рисунок 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0800000" flipH="1">
              <a:off x="0" y="1"/>
              <a:ext cx="4308294" cy="1726864"/>
            </a:xfrm>
            <a:prstGeom prst="rect">
              <a:avLst/>
            </a:prstGeom>
            <a:ln w="12700" cap="flat">
              <a:noFill/>
              <a:miter lim="400000"/>
            </a:ln>
            <a:effectLst/>
          </p:spPr>
        </p:pic>
      </p:grpSp>
      <p:sp>
        <p:nvSpPr>
          <p:cNvPr id="14" name="Овал 21">
            <a:extLst>
              <a:ext uri="{FF2B5EF4-FFF2-40B4-BE49-F238E27FC236}">
                <a16:creationId xmlns:a16="http://schemas.microsoft.com/office/drawing/2014/main" id="{2FF9420C-762B-C242-962F-B5192272D729}"/>
              </a:ext>
            </a:extLst>
          </p:cNvPr>
          <p:cNvSpPr/>
          <p:nvPr/>
        </p:nvSpPr>
        <p:spPr>
          <a:xfrm>
            <a:off x="577748" y="1406497"/>
            <a:ext cx="865601" cy="865600"/>
          </a:xfrm>
          <a:prstGeom prst="ellipse">
            <a:avLst/>
          </a:prstGeom>
          <a:ln w="209550">
            <a:solidFill>
              <a:srgbClr val="FCEED4"/>
            </a:solidFill>
            <a:miter/>
          </a:ln>
        </p:spPr>
        <p:txBody>
          <a:bodyPr lIns="45719" rIns="45719" anchor="ctr"/>
          <a:lstStyle/>
          <a:p>
            <a:pPr algn="ctr">
              <a:defRPr>
                <a:solidFill>
                  <a:srgbClr val="FFFFFF"/>
                </a:solidFill>
              </a:defRPr>
            </a:pPr>
            <a:endParaRPr/>
          </a:p>
        </p:txBody>
      </p:sp>
      <p:sp>
        <p:nvSpPr>
          <p:cNvPr id="15" name="TextBox 7">
            <a:extLst>
              <a:ext uri="{FF2B5EF4-FFF2-40B4-BE49-F238E27FC236}">
                <a16:creationId xmlns:a16="http://schemas.microsoft.com/office/drawing/2014/main" id="{62FD7875-36C4-C245-90BF-8CDBDF19D6BC}"/>
              </a:ext>
            </a:extLst>
          </p:cNvPr>
          <p:cNvSpPr txBox="1"/>
          <p:nvPr/>
        </p:nvSpPr>
        <p:spPr>
          <a:xfrm>
            <a:off x="1691911" y="1663864"/>
            <a:ext cx="10150953" cy="557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70000"/>
              </a:lnSpc>
              <a:defRPr sz="2400">
                <a:latin typeface="Baron Neue"/>
                <a:ea typeface="Baron Neue"/>
                <a:cs typeface="Baron Neue"/>
                <a:sym typeface="Baron Neue"/>
              </a:defRPr>
            </a:pPr>
            <a:r>
              <a:rPr lang="en-US" sz="4000" b="1" dirty="0">
                <a:solidFill>
                  <a:schemeClr val="tx1"/>
                </a:solidFill>
                <a:latin typeface="Helvetica" pitchFamily="2" charset="0"/>
                <a:cs typeface="Arial" panose="020B0604020202020204" pitchFamily="34" charset="0"/>
              </a:rPr>
              <a:t>UNDERLYING MAGIC - how it all ticks</a:t>
            </a:r>
            <a:endParaRPr lang="en-US" altLang="zh-CN" sz="4000" b="1" dirty="0">
              <a:solidFill>
                <a:schemeClr val="tx1"/>
              </a:solidFill>
              <a:latin typeface="Helvetica" pitchFamily="2" charset="0"/>
              <a:cs typeface="Arial" panose="020B0604020202020204" pitchFamily="34" charset="0"/>
            </a:endParaRPr>
          </a:p>
        </p:txBody>
      </p:sp>
      <p:sp>
        <p:nvSpPr>
          <p:cNvPr id="5" name="TextBox 4">
            <a:extLst>
              <a:ext uri="{FF2B5EF4-FFF2-40B4-BE49-F238E27FC236}">
                <a16:creationId xmlns:a16="http://schemas.microsoft.com/office/drawing/2014/main" id="{EB3396E6-2679-1B45-8950-1A0848B61FAC}"/>
              </a:ext>
            </a:extLst>
          </p:cNvPr>
          <p:cNvSpPr txBox="1"/>
          <p:nvPr/>
        </p:nvSpPr>
        <p:spPr>
          <a:xfrm>
            <a:off x="329185" y="2536441"/>
            <a:ext cx="4293802"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3000" b="1" dirty="0">
                <a:latin typeface="Helvetica" pitchFamily="2" charset="0"/>
              </a:rPr>
              <a:t>Differentiators</a:t>
            </a:r>
          </a:p>
          <a:p>
            <a:pPr marL="285750" indent="-285750">
              <a:buFont typeface="Arial" panose="020B0604020202020204" pitchFamily="34" charset="0"/>
              <a:buChar char="•"/>
            </a:pPr>
            <a:r>
              <a:rPr lang="en-US" sz="3000" b="1" dirty="0">
                <a:latin typeface="Helvetica" pitchFamily="2" charset="0"/>
              </a:rPr>
              <a:t>Useful Content </a:t>
            </a:r>
          </a:p>
          <a:p>
            <a:pPr marL="285750" indent="-285750">
              <a:buFont typeface="Arial" panose="020B0604020202020204" pitchFamily="34" charset="0"/>
              <a:buChar char="•"/>
            </a:pPr>
            <a:r>
              <a:rPr lang="en-US" sz="3000" b="1" dirty="0">
                <a:latin typeface="Helvetica" pitchFamily="2" charset="0"/>
              </a:rPr>
              <a:t>Experiential Learning</a:t>
            </a:r>
          </a:p>
          <a:p>
            <a:pPr marL="285750" indent="-285750">
              <a:buFont typeface="Arial" panose="020B0604020202020204" pitchFamily="34" charset="0"/>
              <a:buChar char="•"/>
            </a:pPr>
            <a:r>
              <a:rPr lang="en-US" sz="3000" b="1" dirty="0">
                <a:latin typeface="Helvetica" pitchFamily="2" charset="0"/>
              </a:rPr>
              <a:t>Bilingual Creators</a:t>
            </a:r>
          </a:p>
        </p:txBody>
      </p:sp>
      <p:sp>
        <p:nvSpPr>
          <p:cNvPr id="2" name="TextBox 1">
            <a:extLst>
              <a:ext uri="{FF2B5EF4-FFF2-40B4-BE49-F238E27FC236}">
                <a16:creationId xmlns:a16="http://schemas.microsoft.com/office/drawing/2014/main" id="{4C14E25F-79FB-FB42-A622-79BD71EF45FA}"/>
              </a:ext>
            </a:extLst>
          </p:cNvPr>
          <p:cNvSpPr txBox="1"/>
          <p:nvPr/>
        </p:nvSpPr>
        <p:spPr>
          <a:xfrm>
            <a:off x="5317215" y="2536441"/>
            <a:ext cx="6015349" cy="3323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000" b="1" dirty="0">
                <a:latin typeface="Helvetica" pitchFamily="2" charset="0"/>
              </a:rPr>
              <a:t>Technology</a:t>
            </a:r>
          </a:p>
          <a:p>
            <a:pPr marL="285750" indent="-285750">
              <a:buFont typeface="Arial" panose="020B0604020202020204" pitchFamily="34" charset="0"/>
              <a:buChar char="•"/>
            </a:pPr>
            <a:r>
              <a:rPr lang="en-US" sz="3000" b="1" dirty="0">
                <a:latin typeface="Helvetica" pitchFamily="2" charset="0"/>
              </a:rPr>
              <a:t>Website - library</a:t>
            </a:r>
          </a:p>
          <a:p>
            <a:pPr marL="285750" indent="-285750">
              <a:buFont typeface="Arial" panose="020B0604020202020204" pitchFamily="34" charset="0"/>
              <a:buChar char="•"/>
            </a:pPr>
            <a:r>
              <a:rPr lang="en-US" sz="3000" b="1" dirty="0">
                <a:latin typeface="Helvetica" pitchFamily="2" charset="0"/>
              </a:rPr>
              <a:t>WeChat Groups - user interaction</a:t>
            </a:r>
          </a:p>
          <a:p>
            <a:pPr marL="285750" indent="-285750">
              <a:buFont typeface="Arial" panose="020B0604020202020204" pitchFamily="34" charset="0"/>
              <a:buChar char="•"/>
            </a:pPr>
            <a:r>
              <a:rPr lang="en-US" sz="3000" b="1" dirty="0">
                <a:latin typeface="Helvetica" pitchFamily="2" charset="0"/>
              </a:rPr>
              <a:t>WeChat Mini Program –</a:t>
            </a:r>
          </a:p>
          <a:p>
            <a:r>
              <a:rPr lang="en-US" sz="3000" b="1" dirty="0">
                <a:latin typeface="Helvetica" pitchFamily="2" charset="0"/>
              </a:rPr>
              <a:t> library/courses TBC</a:t>
            </a:r>
          </a:p>
          <a:p>
            <a:pPr marL="0" marR="0" indent="0" algn="l" defTabSz="9144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6401709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23941</TotalTime>
  <Words>2688</Words>
  <Application>Microsoft Macintosh PowerPoint</Application>
  <PresentationFormat>Widescreen</PresentationFormat>
  <Paragraphs>494</Paragraphs>
  <Slides>27</Slides>
  <Notes>26</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Baron Neue</vt:lpstr>
      <vt:lpstr>Baron Neue Black</vt:lpstr>
      <vt:lpstr>Calibri</vt:lpstr>
      <vt:lpstr>Calibri Light</vt:lpstr>
      <vt:lpstr>Helvetica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Petros Djakouris</cp:lastModifiedBy>
  <cp:revision>233</cp:revision>
  <cp:lastPrinted>2019-06-10T16:26:48Z</cp:lastPrinted>
  <dcterms:modified xsi:type="dcterms:W3CDTF">2020-12-09T20:56:22Z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2671089</vt:lpwstr>
  </property>
  <property fmtid="{D5CDD505-2E9C-101B-9397-08002B2CF9AE}" pid="3" name="NXPowerLiteSettings">
    <vt:lpwstr>C7000400038000</vt:lpwstr>
  </property>
  <property fmtid="{D5CDD505-2E9C-101B-9397-08002B2CF9AE}" pid="4" name="NXPowerLiteVersion">
    <vt:lpwstr>S8.2.2</vt:lpwstr>
  </property>
</Properties>
</file>